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4" r:id="rId2"/>
    <p:sldId id="288" r:id="rId3"/>
    <p:sldId id="295" r:id="rId4"/>
    <p:sldId id="297" r:id="rId5"/>
    <p:sldId id="306" r:id="rId6"/>
    <p:sldId id="298" r:id="rId7"/>
    <p:sldId id="294" r:id="rId8"/>
    <p:sldId id="287" r:id="rId9"/>
    <p:sldId id="265" r:id="rId10"/>
    <p:sldId id="289" r:id="rId11"/>
    <p:sldId id="299" r:id="rId12"/>
    <p:sldId id="302" r:id="rId13"/>
    <p:sldId id="290" r:id="rId14"/>
    <p:sldId id="303" r:id="rId15"/>
    <p:sldId id="301" r:id="rId16"/>
    <p:sldId id="308" r:id="rId17"/>
    <p:sldId id="310" r:id="rId18"/>
    <p:sldId id="292" r:id="rId19"/>
    <p:sldId id="313" r:id="rId20"/>
    <p:sldId id="307" r:id="rId21"/>
    <p:sldId id="293" r:id="rId22"/>
    <p:sldId id="300" r:id="rId23"/>
    <p:sldId id="309" r:id="rId24"/>
    <p:sldId id="296" r:id="rId25"/>
    <p:sldId id="311" r:id="rId26"/>
    <p:sldId id="304" r:id="rId27"/>
    <p:sldId id="305" r:id="rId28"/>
    <p:sldId id="312"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3" autoAdjust="0"/>
    <p:restoredTop sz="86494" autoAdjust="0"/>
  </p:normalViewPr>
  <p:slideViewPr>
    <p:cSldViewPr snapToGrid="0">
      <p:cViewPr varScale="1">
        <p:scale>
          <a:sx n="68" d="100"/>
          <a:sy n="68" d="100"/>
        </p:scale>
        <p:origin x="591"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3730F-6148-4821-BD26-050674805644}" type="datetimeFigureOut">
              <a:rPr lang="fr-CA" smtClean="0"/>
              <a:t>2022-11-24</a:t>
            </a:fld>
            <a:endParaRPr lang="fr-CA"/>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fr-CA"/>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F7DAF-3994-41CA-A307-ECBC93A22EE5}" type="slidenum">
              <a:rPr lang="fr-CA" smtClean="0"/>
              <a:t>‹#›</a:t>
            </a:fld>
            <a:endParaRPr lang="fr-CA"/>
          </a:p>
        </p:txBody>
      </p:sp>
    </p:spTree>
    <p:extLst>
      <p:ext uri="{BB962C8B-B14F-4D97-AF65-F5344CB8AC3E}">
        <p14:creationId xmlns:p14="http://schemas.microsoft.com/office/powerpoint/2010/main" val="2810401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dirty="0"/>
              <a:t>This project focuses on simulation and localization in wireless sensor networks, it is conducted in lab in telecom, supervised by prof Pascal and Ons.</a:t>
            </a:r>
          </a:p>
        </p:txBody>
      </p:sp>
      <p:sp>
        <p:nvSpPr>
          <p:cNvPr id="4" name="灯片编号占位符 3"/>
          <p:cNvSpPr>
            <a:spLocks noGrp="1"/>
          </p:cNvSpPr>
          <p:nvPr>
            <p:ph type="sldNum" sz="quarter" idx="5"/>
          </p:nvPr>
        </p:nvSpPr>
        <p:spPr/>
        <p:txBody>
          <a:bodyPr/>
          <a:lstStyle/>
          <a:p>
            <a:fld id="{6D4F7DAF-3994-41CA-A307-ECBC93A22EE5}" type="slidenum">
              <a:rPr lang="fr-CA" smtClean="0"/>
              <a:t>1</a:t>
            </a:fld>
            <a:endParaRPr lang="fr-CA"/>
          </a:p>
        </p:txBody>
      </p:sp>
    </p:spTree>
    <p:extLst>
      <p:ext uri="{BB962C8B-B14F-4D97-AF65-F5344CB8AC3E}">
        <p14:creationId xmlns:p14="http://schemas.microsoft.com/office/powerpoint/2010/main" val="583539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1km by 1km area in 3 cities are chosen for test bed, with 400 </a:t>
            </a:r>
            <a:r>
              <a:rPr lang="en-US" altLang="zh-CN" dirty="0" err="1"/>
              <a:t>tx</a:t>
            </a:r>
            <a:r>
              <a:rPr lang="en-US" altLang="zh-CN" dirty="0"/>
              <a:t> and 25 </a:t>
            </a:r>
            <a:r>
              <a:rPr lang="en-US" altLang="zh-CN" dirty="0" err="1"/>
              <a:t>rx</a:t>
            </a:r>
            <a:r>
              <a:rPr lang="en-US" altLang="zh-CN" dirty="0"/>
              <a:t> evenly distributed in. The distance between adjacent transmitters is 50m, called grid size.</a:t>
            </a:r>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11</a:t>
            </a:fld>
            <a:endParaRPr lang="fr-CA"/>
          </a:p>
        </p:txBody>
      </p:sp>
    </p:spTree>
    <p:extLst>
      <p:ext uri="{BB962C8B-B14F-4D97-AF65-F5344CB8AC3E}">
        <p14:creationId xmlns:p14="http://schemas.microsoft.com/office/powerpoint/2010/main" val="3553424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Make prediction on each test node, which generates estimation error. In total, the </a:t>
            </a:r>
            <a:r>
              <a:rPr lang="en-US" dirty="0" err="1"/>
              <a:t>cdf</a:t>
            </a:r>
            <a:r>
              <a:rPr lang="en-US" dirty="0"/>
              <a:t> of the group of estimation errors can be used for performance evaluation. </a:t>
            </a:r>
          </a:p>
          <a:p>
            <a:r>
              <a:rPr lang="en-US" dirty="0"/>
              <a:t>Ensemble methods are deployed for direct localization estimation. LGBM has a lowest mean value, with high variation. The localization error is generally around 50m. </a:t>
            </a:r>
          </a:p>
          <a:p>
            <a:r>
              <a:rPr lang="en-US" dirty="0"/>
              <a:t>For comparison, a range based method is implemented.</a:t>
            </a:r>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13</a:t>
            </a:fld>
            <a:endParaRPr lang="fr-CA"/>
          </a:p>
        </p:txBody>
      </p:sp>
    </p:spTree>
    <p:extLst>
      <p:ext uri="{BB962C8B-B14F-4D97-AF65-F5344CB8AC3E}">
        <p14:creationId xmlns:p14="http://schemas.microsoft.com/office/powerpoint/2010/main" val="3819012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Model learns from one type of problem, and then apply this learning to solve related problems</a:t>
            </a:r>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14</a:t>
            </a:fld>
            <a:endParaRPr lang="fr-CA"/>
          </a:p>
        </p:txBody>
      </p:sp>
    </p:spTree>
    <p:extLst>
      <p:ext uri="{BB962C8B-B14F-4D97-AF65-F5344CB8AC3E}">
        <p14:creationId xmlns:p14="http://schemas.microsoft.com/office/powerpoint/2010/main" val="3045678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Using ensemble method, predict on data from new sources. Its performance is catastrophic. The scale of the error is in the same scale of the distance from the target city to source city. Because it’s always predicted around London.</a:t>
            </a:r>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15</a:t>
            </a:fld>
            <a:endParaRPr lang="fr-CA"/>
          </a:p>
        </p:txBody>
      </p:sp>
    </p:spTree>
    <p:extLst>
      <p:ext uri="{BB962C8B-B14F-4D97-AF65-F5344CB8AC3E}">
        <p14:creationId xmlns:p14="http://schemas.microsoft.com/office/powerpoint/2010/main" val="1664374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Idea is to learn a feature with more stable distribution, variation. </a:t>
            </a:r>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16</a:t>
            </a:fld>
            <a:endParaRPr lang="fr-CA"/>
          </a:p>
        </p:txBody>
      </p:sp>
    </p:spTree>
    <p:extLst>
      <p:ext uri="{BB962C8B-B14F-4D97-AF65-F5344CB8AC3E}">
        <p14:creationId xmlns:p14="http://schemas.microsoft.com/office/powerpoint/2010/main" val="835601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Following the proposed framework,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Regressor for distance prediction is trained with data in London and supplemented data from Paris or Toulouse.</a:t>
            </a:r>
            <a:endParaRPr lang="fr-CA" altLang="zh-CN" sz="1200" dirty="0"/>
          </a:p>
          <a:p>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18</a:t>
            </a:fld>
            <a:endParaRPr lang="fr-CA"/>
          </a:p>
        </p:txBody>
      </p:sp>
    </p:spTree>
    <p:extLst>
      <p:ext uri="{BB962C8B-B14F-4D97-AF65-F5344CB8AC3E}">
        <p14:creationId xmlns:p14="http://schemas.microsoft.com/office/powerpoint/2010/main" val="1894900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20</a:t>
            </a:fld>
            <a:endParaRPr lang="fr-CA"/>
          </a:p>
        </p:txBody>
      </p:sp>
    </p:spTree>
    <p:extLst>
      <p:ext uri="{BB962C8B-B14F-4D97-AF65-F5344CB8AC3E}">
        <p14:creationId xmlns:p14="http://schemas.microsoft.com/office/powerpoint/2010/main" val="2322305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Data from the same source fits the model better, and then results in better performance</a:t>
            </a:r>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21</a:t>
            </a:fld>
            <a:endParaRPr lang="fr-CA"/>
          </a:p>
        </p:txBody>
      </p:sp>
    </p:spTree>
    <p:extLst>
      <p:ext uri="{BB962C8B-B14F-4D97-AF65-F5344CB8AC3E}">
        <p14:creationId xmlns:p14="http://schemas.microsoft.com/office/powerpoint/2010/main" val="91321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None/>
            </a:pPr>
            <a:r>
              <a:rPr lang="en-US" altLang="zh-CN" b="0" i="0" dirty="0">
                <a:effectLst/>
                <a:latin typeface="+mj-lt"/>
              </a:rPr>
              <a:t>Localization is determining the position of a device in a system. Wireless source localization has attracted considerable attention. emergency service in cellular networks. </a:t>
            </a:r>
            <a:r>
              <a:rPr lang="fr-CA" altLang="zh-CN" b="0" i="0" dirty="0">
                <a:effectLst/>
                <a:latin typeface="+mj-lt"/>
              </a:rPr>
              <a:t>It is also driven by in</a:t>
            </a:r>
            <a:r>
              <a:rPr lang="fr-CA" altLang="zh-CN" dirty="0"/>
              <a:t>dustrial 4.0, as a technique for digital transformation. </a:t>
            </a:r>
            <a:r>
              <a:rPr lang="en-US" altLang="zh-CN" dirty="0">
                <a:latin typeface="+mj-lt"/>
              </a:rPr>
              <a:t>N</a:t>
            </a:r>
            <a:r>
              <a:rPr lang="en-US" altLang="zh-CN" b="0" i="0" dirty="0">
                <a:effectLst/>
                <a:latin typeface="+mj-lt"/>
              </a:rPr>
              <a:t>owadays it has very general </a:t>
            </a:r>
            <a:r>
              <a:rPr lang="en-US" altLang="zh-CN" b="0" i="0" dirty="0" err="1">
                <a:effectLst/>
                <a:latin typeface="+mj-lt"/>
              </a:rPr>
              <a:t>tentions</a:t>
            </a:r>
            <a:r>
              <a:rPr lang="en-US" altLang="zh-CN" b="0" i="0" dirty="0">
                <a:effectLst/>
                <a:latin typeface="+mj-lt"/>
              </a:rPr>
              <a:t> over the decades, it is becoming a high value service</a:t>
            </a:r>
            <a:r>
              <a:rPr lang="en-US" altLang="zh-CN" b="0" i="0" baseline="30000" dirty="0">
                <a:effectLst/>
                <a:latin typeface="+mj-lt"/>
              </a:rPr>
              <a:t>[1]</a:t>
            </a:r>
            <a:r>
              <a:rPr lang="en-US" altLang="zh-CN" b="0" i="0" dirty="0">
                <a:effectLst/>
                <a:latin typeface="+mj-lt"/>
              </a:rPr>
              <a:t>. It was primarily driven by governmental force for applications</a:t>
            </a:r>
            <a:r>
              <a:rPr lang="en-US" altLang="zh-CN" b="0" i="0" baseline="30000" dirty="0">
                <a:effectLst/>
                <a:latin typeface="+mj-lt"/>
              </a:rPr>
              <a:t>[1]</a:t>
            </a:r>
            <a:r>
              <a:rPr lang="en-US" altLang="zh-CN" b="0" i="0" dirty="0">
                <a:effectLst/>
                <a:latin typeface="+mj-lt"/>
              </a:rPr>
              <a:t>. </a:t>
            </a:r>
            <a:endParaRPr lang="fr-CA" altLang="zh-CN" dirty="0"/>
          </a:p>
          <a:p>
            <a:pPr algn="just"/>
            <a:endParaRPr lang="en-US" altLang="zh-CN" b="0" i="0" dirty="0">
              <a:effectLst/>
              <a:latin typeface="+mj-lt"/>
            </a:endParaRPr>
          </a:p>
          <a:p>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3</a:t>
            </a:fld>
            <a:endParaRPr lang="fr-CA"/>
          </a:p>
        </p:txBody>
      </p:sp>
    </p:spTree>
    <p:extLst>
      <p:ext uri="{BB962C8B-B14F-4D97-AF65-F5344CB8AC3E}">
        <p14:creationId xmlns:p14="http://schemas.microsoft.com/office/powerpoint/2010/main" val="204399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PSMT-Identity-H"/>
              </a:rPr>
              <a:t>Localizing mobile devices in an outdoor environment typically utilizes the GPS.</a:t>
            </a:r>
          </a:p>
          <a:p>
            <a:pPr algn="l"/>
            <a:r>
              <a:rPr lang="en-US" sz="1800" b="0" i="0" u="none" strike="noStrike" baseline="0" dirty="0">
                <a:latin typeface="TimesNewRomanPSMT-Identity-H"/>
              </a:rPr>
              <a:t>LPWAN: low frequency, high wavelength, long transmission range, low bit rate, low cost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dirty="0"/>
              <a:t>The goal of this project is to develop localization technique under LPWAN schema, that we deploy localization methods on low power sensors and in urban env. </a:t>
            </a:r>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4</a:t>
            </a:fld>
            <a:endParaRPr lang="fr-CA"/>
          </a:p>
        </p:txBody>
      </p:sp>
    </p:spTree>
    <p:extLst>
      <p:ext uri="{BB962C8B-B14F-4D97-AF65-F5344CB8AC3E}">
        <p14:creationId xmlns:p14="http://schemas.microsoft.com/office/powerpoint/2010/main" val="160498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rial" panose="020B0604020202020204" pitchFamily="34" charset="0"/>
              </a:rPr>
              <a:t>Range-based methods base on geometric mapping techniques such as</a:t>
            </a:r>
            <a:br>
              <a:rPr lang="en-US" altLang="zh-CN" dirty="0"/>
            </a:br>
            <a:r>
              <a:rPr lang="en-US" altLang="zh-CN" b="0" i="0" dirty="0">
                <a:effectLst/>
                <a:latin typeface="Arial" panose="020B0604020202020204" pitchFamily="34" charset="0"/>
              </a:rPr>
              <a:t>trilateration, triangulation for range estimation and target localization. The range</a:t>
            </a:r>
            <a:br>
              <a:rPr lang="en-US" altLang="zh-CN" dirty="0"/>
            </a:br>
            <a:r>
              <a:rPr lang="en-US" altLang="zh-CN" b="0" i="0" dirty="0">
                <a:effectLst/>
                <a:latin typeface="Arial" panose="020B0604020202020204" pitchFamily="34" charset="0"/>
              </a:rPr>
              <a:t>estimation normally relies on measurements such as RSSI, </a:t>
            </a:r>
            <a:r>
              <a:rPr lang="en-US" altLang="zh-CN" b="0" i="0" dirty="0" err="1">
                <a:effectLst/>
                <a:latin typeface="Arial" panose="020B0604020202020204" pitchFamily="34" charset="0"/>
              </a:rPr>
              <a:t>ToA</a:t>
            </a:r>
            <a:r>
              <a:rPr lang="en-US" altLang="zh-CN" b="0" i="0" dirty="0">
                <a:effectLst/>
                <a:latin typeface="Arial" panose="020B0604020202020204" pitchFamily="34" charset="0"/>
              </a:rPr>
              <a:t>, </a:t>
            </a:r>
            <a:r>
              <a:rPr lang="en-US" altLang="zh-CN" b="0" i="0" dirty="0" err="1">
                <a:effectLst/>
                <a:latin typeface="Arial" panose="020B0604020202020204" pitchFamily="34" charset="0"/>
              </a:rPr>
              <a:t>TDoA</a:t>
            </a:r>
            <a:r>
              <a:rPr lang="en-US" altLang="zh-CN" b="0" i="0" dirty="0">
                <a:effectLst/>
                <a:latin typeface="Arial" panose="020B0604020202020204" pitchFamily="34" charset="0"/>
              </a:rPr>
              <a:t> from different</a:t>
            </a:r>
            <a:br>
              <a:rPr lang="en-US" altLang="zh-CN" dirty="0"/>
            </a:br>
            <a:r>
              <a:rPr lang="en-US" altLang="zh-CN" b="0" i="0" dirty="0">
                <a:effectLst/>
                <a:latin typeface="Arial" panose="020B0604020202020204" pitchFamily="34" charset="0"/>
              </a:rPr>
              <a:t>terminals. It requires at least 3 devices to determine one sensor’s position and is</a:t>
            </a:r>
            <a:br>
              <a:rPr lang="en-US" altLang="zh-CN" dirty="0"/>
            </a:br>
            <a:r>
              <a:rPr lang="en-US" altLang="zh-CN" b="0" i="0" dirty="0">
                <a:effectLst/>
                <a:latin typeface="Arial" panose="020B0604020202020204" pitchFamily="34" charset="0"/>
              </a:rPr>
              <a:t>vulnerable to multipath effect</a:t>
            </a:r>
          </a:p>
          <a:p>
            <a:r>
              <a:rPr lang="en-US" altLang="zh-CN" b="0" i="0" dirty="0">
                <a:effectLst/>
                <a:latin typeface="Arial" panose="020B0604020202020204" pitchFamily="34" charset="0"/>
              </a:rPr>
              <a:t>Unlike Range-based algorithms, range-free methods do not require absolute</a:t>
            </a:r>
            <a:br>
              <a:rPr lang="en-US" altLang="zh-CN" dirty="0"/>
            </a:br>
            <a:r>
              <a:rPr lang="en-US" altLang="zh-CN" b="0" i="0" dirty="0">
                <a:effectLst/>
                <a:latin typeface="Arial" panose="020B0604020202020204" pitchFamily="34" charset="0"/>
              </a:rPr>
              <a:t>distance estimation. It operates on connectivity information between nodes, They</a:t>
            </a:r>
            <a:br>
              <a:rPr lang="en-US" altLang="zh-CN" dirty="0"/>
            </a:br>
            <a:r>
              <a:rPr lang="en-US" altLang="zh-CN" b="0" i="0" dirty="0">
                <a:effectLst/>
                <a:latin typeface="Arial" panose="020B0604020202020204" pitchFamily="34" charset="0"/>
              </a:rPr>
              <a:t>are basically implemented from fingerprinting or proximity techniques.</a:t>
            </a:r>
          </a:p>
          <a:p>
            <a:r>
              <a:rPr lang="en-US" altLang="zh-CN" b="0" i="0" dirty="0">
                <a:effectLst/>
                <a:latin typeface="Arial" panose="020B0604020202020204" pitchFamily="34" charset="0"/>
              </a:rPr>
              <a:t>n fingerprint approach, each available node is represented by a unique channel</a:t>
            </a:r>
            <a:br>
              <a:rPr lang="en-US" altLang="zh-CN" dirty="0"/>
            </a:br>
            <a:r>
              <a:rPr lang="en-US" altLang="zh-CN" b="0" i="0" dirty="0">
                <a:effectLst/>
                <a:latin typeface="Arial" panose="020B0604020202020204" pitchFamily="34" charset="0"/>
              </a:rPr>
              <a:t>fingerprint, the localization is achieved by finding the most matched fingerprint</a:t>
            </a:r>
          </a:p>
          <a:p>
            <a:endParaRPr lang="en-US" altLang="zh-CN" b="0" i="0" dirty="0">
              <a:effectLst/>
              <a:latin typeface="Arial" panose="020B0604020202020204" pitchFamily="34" charset="0"/>
            </a:endParaRPr>
          </a:p>
          <a:p>
            <a:pPr algn="l"/>
            <a:r>
              <a:rPr lang="en-US" b="0" i="0" dirty="0">
                <a:effectLst/>
                <a:latin typeface="Arial" panose="020B0604020202020204" pitchFamily="34" charset="0"/>
              </a:rPr>
              <a:t>Proximity method: It applies dense beacons in network. </a:t>
            </a:r>
            <a:r>
              <a:rPr lang="en-US" altLang="zh-CN" sz="1800" b="0" i="0" u="none" strike="noStrike" baseline="0" dirty="0">
                <a:latin typeface="NimbusRomNo9L-Regu"/>
              </a:rPr>
              <a:t>transmitter position is assigned by the position of </a:t>
            </a:r>
            <a:r>
              <a:rPr lang="en-US" altLang="zh-CN" sz="1800" b="0" i="0" u="none" strike="noStrike" baseline="0" dirty="0" err="1">
                <a:latin typeface="NimbusRomNo9L-Regu"/>
              </a:rPr>
              <a:t>reacheable</a:t>
            </a:r>
            <a:r>
              <a:rPr lang="en-US" altLang="zh-CN" sz="1800" b="0" i="0" u="none" strike="noStrike" baseline="0" dirty="0">
                <a:latin typeface="NimbusRomNo9L-Regu"/>
              </a:rPr>
              <a:t> beacon</a:t>
            </a:r>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5</a:t>
            </a:fld>
            <a:endParaRPr lang="fr-CA"/>
          </a:p>
        </p:txBody>
      </p:sp>
    </p:spTree>
    <p:extLst>
      <p:ext uri="{BB962C8B-B14F-4D97-AF65-F5344CB8AC3E}">
        <p14:creationId xmlns:p14="http://schemas.microsoft.com/office/powerpoint/2010/main" val="3078183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dirty="0"/>
              <a:t>Before that, a simulator is required for data generation, which can largely reduce the time and economic cost comparing with real experiments. Simulator is for simulator the way signal propogates from tx to rx.</a:t>
            </a:r>
            <a:endParaRPr lang="fr-CA"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200" dirty="0"/>
              <a:t>Simualtor is to simulate tx and rx communicate in a network. Their environment and hardware setup need to be configured. The configuration of the simulator is selected accordingly</a:t>
            </a:r>
          </a:p>
          <a:p>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6</a:t>
            </a:fld>
            <a:endParaRPr lang="fr-CA"/>
          </a:p>
        </p:txBody>
      </p:sp>
    </p:spTree>
    <p:extLst>
      <p:ext uri="{BB962C8B-B14F-4D97-AF65-F5344CB8AC3E}">
        <p14:creationId xmlns:p14="http://schemas.microsoft.com/office/powerpoint/2010/main" val="416984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7</a:t>
            </a:fld>
            <a:endParaRPr lang="fr-CA"/>
          </a:p>
        </p:txBody>
      </p:sp>
    </p:spTree>
    <p:extLst>
      <p:ext uri="{BB962C8B-B14F-4D97-AF65-F5344CB8AC3E}">
        <p14:creationId xmlns:p14="http://schemas.microsoft.com/office/powerpoint/2010/main" val="3693165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dirty="0"/>
              <a:t>Channel impulse response (CIR) brings rich information about enviroment complexity, and distance between Tx and Rx, it can also discriminate multipath effect.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dirty="0"/>
              <a:t>3 ray trace are simulated, </a:t>
            </a:r>
            <a:r>
              <a:rPr lang="fr-CA" dirty="0"/>
              <a:t>each trace corresponds to on impluse. 2D array of length 3</a:t>
            </a:r>
          </a:p>
        </p:txBody>
      </p:sp>
      <p:sp>
        <p:nvSpPr>
          <p:cNvPr id="4" name="灯片编号占位符 3"/>
          <p:cNvSpPr>
            <a:spLocks noGrp="1"/>
          </p:cNvSpPr>
          <p:nvPr>
            <p:ph type="sldNum" sz="quarter" idx="5"/>
          </p:nvPr>
        </p:nvSpPr>
        <p:spPr/>
        <p:txBody>
          <a:bodyPr/>
          <a:lstStyle/>
          <a:p>
            <a:fld id="{6D4F7DAF-3994-41CA-A307-ECBC93A22EE5}" type="slidenum">
              <a:rPr lang="fr-CA" smtClean="0"/>
              <a:t>8</a:t>
            </a:fld>
            <a:endParaRPr lang="fr-CA"/>
          </a:p>
        </p:txBody>
      </p:sp>
    </p:spTree>
    <p:extLst>
      <p:ext uri="{BB962C8B-B14F-4D97-AF65-F5344CB8AC3E}">
        <p14:creationId xmlns:p14="http://schemas.microsoft.com/office/powerpoint/2010/main" val="3363053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How to merge fingerprints with different length to the same database.</a:t>
            </a:r>
          </a:p>
          <a:p>
            <a:endParaRPr lang="fr-CA" dirty="0"/>
          </a:p>
        </p:txBody>
      </p:sp>
      <p:sp>
        <p:nvSpPr>
          <p:cNvPr id="4" name="灯片编号占位符 3"/>
          <p:cNvSpPr>
            <a:spLocks noGrp="1"/>
          </p:cNvSpPr>
          <p:nvPr>
            <p:ph type="sldNum" sz="quarter" idx="5"/>
          </p:nvPr>
        </p:nvSpPr>
        <p:spPr/>
        <p:txBody>
          <a:bodyPr/>
          <a:lstStyle/>
          <a:p>
            <a:fld id="{2C553ADB-DCF5-4083-B0C6-071B2F503C37}" type="slidenum">
              <a:rPr lang="fr-CA" smtClean="0"/>
              <a:t>9</a:t>
            </a:fld>
            <a:endParaRPr lang="fr-CA"/>
          </a:p>
        </p:txBody>
      </p:sp>
    </p:spTree>
    <p:extLst>
      <p:ext uri="{BB962C8B-B14F-4D97-AF65-F5344CB8AC3E}">
        <p14:creationId xmlns:p14="http://schemas.microsoft.com/office/powerpoint/2010/main" val="3319287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One example of generated data is illustrated in the following. Each row corresponds to the fingerprint of one </a:t>
            </a:r>
            <a:r>
              <a:rPr lang="en-US" dirty="0" err="1"/>
              <a:t>tx</a:t>
            </a:r>
            <a:r>
              <a:rPr lang="en-US" dirty="0"/>
              <a:t>. Each pixel corresponds to one value in fingerprint. </a:t>
            </a:r>
          </a:p>
          <a:p>
            <a:r>
              <a:rPr lang="en-US" dirty="0"/>
              <a:t>Right graph gathers all the impulse collected in the network. There is a clear correlation between time delay and impulse magnitude. The longer the time delay,</a:t>
            </a:r>
            <a:endParaRPr lang="fr-CA" dirty="0"/>
          </a:p>
        </p:txBody>
      </p:sp>
      <p:sp>
        <p:nvSpPr>
          <p:cNvPr id="4" name="灯片编号占位符 3"/>
          <p:cNvSpPr>
            <a:spLocks noGrp="1"/>
          </p:cNvSpPr>
          <p:nvPr>
            <p:ph type="sldNum" sz="quarter" idx="5"/>
          </p:nvPr>
        </p:nvSpPr>
        <p:spPr/>
        <p:txBody>
          <a:bodyPr/>
          <a:lstStyle/>
          <a:p>
            <a:fld id="{6D4F7DAF-3994-41CA-A307-ECBC93A22EE5}" type="slidenum">
              <a:rPr lang="fr-CA" smtClean="0"/>
              <a:t>10</a:t>
            </a:fld>
            <a:endParaRPr lang="fr-CA"/>
          </a:p>
        </p:txBody>
      </p:sp>
    </p:spTree>
    <p:extLst>
      <p:ext uri="{BB962C8B-B14F-4D97-AF65-F5344CB8AC3E}">
        <p14:creationId xmlns:p14="http://schemas.microsoft.com/office/powerpoint/2010/main" val="2747838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4AAA8-7F0D-6EDF-EF83-18FF64F9E43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fr-CA"/>
          </a:p>
        </p:txBody>
      </p:sp>
      <p:sp>
        <p:nvSpPr>
          <p:cNvPr id="3" name="副标题 2">
            <a:extLst>
              <a:ext uri="{FF2B5EF4-FFF2-40B4-BE49-F238E27FC236}">
                <a16:creationId xmlns:a16="http://schemas.microsoft.com/office/drawing/2014/main" id="{5EEA1925-E223-745B-40C6-2BEC818D6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fr-CA"/>
          </a:p>
        </p:txBody>
      </p:sp>
      <p:sp>
        <p:nvSpPr>
          <p:cNvPr id="4" name="日期占位符 3">
            <a:extLst>
              <a:ext uri="{FF2B5EF4-FFF2-40B4-BE49-F238E27FC236}">
                <a16:creationId xmlns:a16="http://schemas.microsoft.com/office/drawing/2014/main" id="{619CC34A-96F7-AB69-17F9-35322F89349B}"/>
              </a:ext>
            </a:extLst>
          </p:cNvPr>
          <p:cNvSpPr>
            <a:spLocks noGrp="1"/>
          </p:cNvSpPr>
          <p:nvPr>
            <p:ph type="dt" sz="half" idx="10"/>
          </p:nvPr>
        </p:nvSpPr>
        <p:spPr/>
        <p:txBody>
          <a:bodyPr/>
          <a:lstStyle/>
          <a:p>
            <a:fld id="{C0184A00-F524-43DB-A61E-F52C93C60D7E}" type="datetime1">
              <a:rPr lang="fr-CA" smtClean="0"/>
              <a:t>2022-11-24</a:t>
            </a:fld>
            <a:endParaRPr lang="fr-CA"/>
          </a:p>
        </p:txBody>
      </p:sp>
      <p:sp>
        <p:nvSpPr>
          <p:cNvPr id="5" name="页脚占位符 4">
            <a:extLst>
              <a:ext uri="{FF2B5EF4-FFF2-40B4-BE49-F238E27FC236}">
                <a16:creationId xmlns:a16="http://schemas.microsoft.com/office/drawing/2014/main" id="{85D4AF88-5001-5942-F3D4-C60FE93AC3C3}"/>
              </a:ext>
            </a:extLst>
          </p:cNvPr>
          <p:cNvSpPr>
            <a:spLocks noGrp="1"/>
          </p:cNvSpPr>
          <p:nvPr>
            <p:ph type="ftr" sz="quarter" idx="11"/>
          </p:nvPr>
        </p:nvSpPr>
        <p:spPr/>
        <p:txBody>
          <a:bodyPr/>
          <a:lstStyle/>
          <a:p>
            <a:endParaRPr lang="fr-CA"/>
          </a:p>
        </p:txBody>
      </p:sp>
      <p:sp>
        <p:nvSpPr>
          <p:cNvPr id="6" name="灯片编号占位符 5">
            <a:extLst>
              <a:ext uri="{FF2B5EF4-FFF2-40B4-BE49-F238E27FC236}">
                <a16:creationId xmlns:a16="http://schemas.microsoft.com/office/drawing/2014/main" id="{F2A09FBB-9478-AC86-FEED-030B29BE333A}"/>
              </a:ext>
            </a:extLst>
          </p:cNvPr>
          <p:cNvSpPr>
            <a:spLocks noGrp="1"/>
          </p:cNvSpPr>
          <p:nvPr>
            <p:ph type="sldNum" sz="quarter" idx="12"/>
          </p:nvPr>
        </p:nvSpPr>
        <p:spPr/>
        <p:txBody>
          <a:bodyPr/>
          <a:lstStyle/>
          <a:p>
            <a:fld id="{8B761FE0-AA87-4AE6-AED3-514C8F1D44C3}" type="slidenum">
              <a:rPr lang="fr-CA" smtClean="0"/>
              <a:t>‹#›</a:t>
            </a:fld>
            <a:endParaRPr lang="fr-CA"/>
          </a:p>
        </p:txBody>
      </p:sp>
    </p:spTree>
    <p:extLst>
      <p:ext uri="{BB962C8B-B14F-4D97-AF65-F5344CB8AC3E}">
        <p14:creationId xmlns:p14="http://schemas.microsoft.com/office/powerpoint/2010/main" val="4017567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9C879E-AF47-D32D-CBA7-B601951A3F81}"/>
              </a:ext>
            </a:extLst>
          </p:cNvPr>
          <p:cNvSpPr>
            <a:spLocks noGrp="1"/>
          </p:cNvSpPr>
          <p:nvPr>
            <p:ph type="title"/>
          </p:nvPr>
        </p:nvSpPr>
        <p:spPr/>
        <p:txBody>
          <a:bodyPr/>
          <a:lstStyle/>
          <a:p>
            <a:r>
              <a:rPr lang="zh-CN" altLang="en-US"/>
              <a:t>单击此处编辑母版标题样式</a:t>
            </a:r>
            <a:endParaRPr lang="fr-CA"/>
          </a:p>
        </p:txBody>
      </p:sp>
      <p:sp>
        <p:nvSpPr>
          <p:cNvPr id="3" name="竖排文字占位符 2">
            <a:extLst>
              <a:ext uri="{FF2B5EF4-FFF2-40B4-BE49-F238E27FC236}">
                <a16:creationId xmlns:a16="http://schemas.microsoft.com/office/drawing/2014/main" id="{DC632AAC-F3AF-24BC-1D38-F5F51C428C0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fr-CA"/>
          </a:p>
        </p:txBody>
      </p:sp>
      <p:sp>
        <p:nvSpPr>
          <p:cNvPr id="4" name="日期占位符 3">
            <a:extLst>
              <a:ext uri="{FF2B5EF4-FFF2-40B4-BE49-F238E27FC236}">
                <a16:creationId xmlns:a16="http://schemas.microsoft.com/office/drawing/2014/main" id="{9DE70259-16D1-B17C-A6E1-309E2EB31BCF}"/>
              </a:ext>
            </a:extLst>
          </p:cNvPr>
          <p:cNvSpPr>
            <a:spLocks noGrp="1"/>
          </p:cNvSpPr>
          <p:nvPr>
            <p:ph type="dt" sz="half" idx="10"/>
          </p:nvPr>
        </p:nvSpPr>
        <p:spPr/>
        <p:txBody>
          <a:bodyPr/>
          <a:lstStyle/>
          <a:p>
            <a:fld id="{58A0578E-5154-4743-9CD0-D7EC6EA8F41D}" type="datetime1">
              <a:rPr lang="fr-CA" smtClean="0"/>
              <a:t>2022-11-24</a:t>
            </a:fld>
            <a:endParaRPr lang="fr-CA"/>
          </a:p>
        </p:txBody>
      </p:sp>
      <p:sp>
        <p:nvSpPr>
          <p:cNvPr id="5" name="页脚占位符 4">
            <a:extLst>
              <a:ext uri="{FF2B5EF4-FFF2-40B4-BE49-F238E27FC236}">
                <a16:creationId xmlns:a16="http://schemas.microsoft.com/office/drawing/2014/main" id="{9A606397-3780-BD8D-52E8-2E2DBE4334C5}"/>
              </a:ext>
            </a:extLst>
          </p:cNvPr>
          <p:cNvSpPr>
            <a:spLocks noGrp="1"/>
          </p:cNvSpPr>
          <p:nvPr>
            <p:ph type="ftr" sz="quarter" idx="11"/>
          </p:nvPr>
        </p:nvSpPr>
        <p:spPr/>
        <p:txBody>
          <a:bodyPr/>
          <a:lstStyle/>
          <a:p>
            <a:endParaRPr lang="fr-CA"/>
          </a:p>
        </p:txBody>
      </p:sp>
      <p:sp>
        <p:nvSpPr>
          <p:cNvPr id="6" name="灯片编号占位符 5">
            <a:extLst>
              <a:ext uri="{FF2B5EF4-FFF2-40B4-BE49-F238E27FC236}">
                <a16:creationId xmlns:a16="http://schemas.microsoft.com/office/drawing/2014/main" id="{2A29E541-A99E-9EF4-5CC1-96D0F0B2D5DD}"/>
              </a:ext>
            </a:extLst>
          </p:cNvPr>
          <p:cNvSpPr>
            <a:spLocks noGrp="1"/>
          </p:cNvSpPr>
          <p:nvPr>
            <p:ph type="sldNum" sz="quarter" idx="12"/>
          </p:nvPr>
        </p:nvSpPr>
        <p:spPr/>
        <p:txBody>
          <a:bodyPr/>
          <a:lstStyle/>
          <a:p>
            <a:fld id="{8B761FE0-AA87-4AE6-AED3-514C8F1D44C3}" type="slidenum">
              <a:rPr lang="fr-CA" smtClean="0"/>
              <a:t>‹#›</a:t>
            </a:fld>
            <a:endParaRPr lang="fr-CA"/>
          </a:p>
        </p:txBody>
      </p:sp>
    </p:spTree>
    <p:extLst>
      <p:ext uri="{BB962C8B-B14F-4D97-AF65-F5344CB8AC3E}">
        <p14:creationId xmlns:p14="http://schemas.microsoft.com/office/powerpoint/2010/main" val="45861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A7A3128-6097-962C-A1DC-DA6BFDB6FA6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fr-CA"/>
          </a:p>
        </p:txBody>
      </p:sp>
      <p:sp>
        <p:nvSpPr>
          <p:cNvPr id="3" name="竖排文字占位符 2">
            <a:extLst>
              <a:ext uri="{FF2B5EF4-FFF2-40B4-BE49-F238E27FC236}">
                <a16:creationId xmlns:a16="http://schemas.microsoft.com/office/drawing/2014/main" id="{4B01FA4A-B4A6-AF21-DE88-EEC4163864D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fr-CA"/>
          </a:p>
        </p:txBody>
      </p:sp>
      <p:sp>
        <p:nvSpPr>
          <p:cNvPr id="4" name="日期占位符 3">
            <a:extLst>
              <a:ext uri="{FF2B5EF4-FFF2-40B4-BE49-F238E27FC236}">
                <a16:creationId xmlns:a16="http://schemas.microsoft.com/office/drawing/2014/main" id="{CCF27EA3-04B6-06A6-E954-F024AF51CC5B}"/>
              </a:ext>
            </a:extLst>
          </p:cNvPr>
          <p:cNvSpPr>
            <a:spLocks noGrp="1"/>
          </p:cNvSpPr>
          <p:nvPr>
            <p:ph type="dt" sz="half" idx="10"/>
          </p:nvPr>
        </p:nvSpPr>
        <p:spPr/>
        <p:txBody>
          <a:bodyPr/>
          <a:lstStyle/>
          <a:p>
            <a:fld id="{512DAE3A-3CD7-4D96-96A4-675CBD1F08E8}" type="datetime1">
              <a:rPr lang="fr-CA" smtClean="0"/>
              <a:t>2022-11-24</a:t>
            </a:fld>
            <a:endParaRPr lang="fr-CA"/>
          </a:p>
        </p:txBody>
      </p:sp>
      <p:sp>
        <p:nvSpPr>
          <p:cNvPr id="5" name="页脚占位符 4">
            <a:extLst>
              <a:ext uri="{FF2B5EF4-FFF2-40B4-BE49-F238E27FC236}">
                <a16:creationId xmlns:a16="http://schemas.microsoft.com/office/drawing/2014/main" id="{BAB28311-AF0D-FB78-A66D-9941A241D00E}"/>
              </a:ext>
            </a:extLst>
          </p:cNvPr>
          <p:cNvSpPr>
            <a:spLocks noGrp="1"/>
          </p:cNvSpPr>
          <p:nvPr>
            <p:ph type="ftr" sz="quarter" idx="11"/>
          </p:nvPr>
        </p:nvSpPr>
        <p:spPr/>
        <p:txBody>
          <a:bodyPr/>
          <a:lstStyle/>
          <a:p>
            <a:endParaRPr lang="fr-CA"/>
          </a:p>
        </p:txBody>
      </p:sp>
      <p:sp>
        <p:nvSpPr>
          <p:cNvPr id="6" name="灯片编号占位符 5">
            <a:extLst>
              <a:ext uri="{FF2B5EF4-FFF2-40B4-BE49-F238E27FC236}">
                <a16:creationId xmlns:a16="http://schemas.microsoft.com/office/drawing/2014/main" id="{23E0737F-8E5E-04C8-E85D-DDCA6121843A}"/>
              </a:ext>
            </a:extLst>
          </p:cNvPr>
          <p:cNvSpPr>
            <a:spLocks noGrp="1"/>
          </p:cNvSpPr>
          <p:nvPr>
            <p:ph type="sldNum" sz="quarter" idx="12"/>
          </p:nvPr>
        </p:nvSpPr>
        <p:spPr/>
        <p:txBody>
          <a:bodyPr/>
          <a:lstStyle/>
          <a:p>
            <a:fld id="{8B761FE0-AA87-4AE6-AED3-514C8F1D44C3}" type="slidenum">
              <a:rPr lang="fr-CA" smtClean="0"/>
              <a:t>‹#›</a:t>
            </a:fld>
            <a:endParaRPr lang="fr-CA"/>
          </a:p>
        </p:txBody>
      </p:sp>
    </p:spTree>
    <p:extLst>
      <p:ext uri="{BB962C8B-B14F-4D97-AF65-F5344CB8AC3E}">
        <p14:creationId xmlns:p14="http://schemas.microsoft.com/office/powerpoint/2010/main" val="1815586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E7019-2460-2799-0A59-5112EFADD6ED}"/>
              </a:ext>
            </a:extLst>
          </p:cNvPr>
          <p:cNvSpPr>
            <a:spLocks noGrp="1"/>
          </p:cNvSpPr>
          <p:nvPr>
            <p:ph type="title"/>
          </p:nvPr>
        </p:nvSpPr>
        <p:spPr/>
        <p:txBody>
          <a:bodyPr/>
          <a:lstStyle/>
          <a:p>
            <a:r>
              <a:rPr lang="zh-CN" altLang="en-US"/>
              <a:t>单击此处编辑母版标题样式</a:t>
            </a:r>
            <a:endParaRPr lang="fr-CA"/>
          </a:p>
        </p:txBody>
      </p:sp>
      <p:sp>
        <p:nvSpPr>
          <p:cNvPr id="3" name="内容占位符 2">
            <a:extLst>
              <a:ext uri="{FF2B5EF4-FFF2-40B4-BE49-F238E27FC236}">
                <a16:creationId xmlns:a16="http://schemas.microsoft.com/office/drawing/2014/main" id="{9C40DE61-8FA2-02AC-B108-38668090EED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fr-CA"/>
          </a:p>
        </p:txBody>
      </p:sp>
      <p:sp>
        <p:nvSpPr>
          <p:cNvPr id="4" name="日期占位符 3">
            <a:extLst>
              <a:ext uri="{FF2B5EF4-FFF2-40B4-BE49-F238E27FC236}">
                <a16:creationId xmlns:a16="http://schemas.microsoft.com/office/drawing/2014/main" id="{956FB54C-E74D-7F60-2D84-068C763AE035}"/>
              </a:ext>
            </a:extLst>
          </p:cNvPr>
          <p:cNvSpPr>
            <a:spLocks noGrp="1"/>
          </p:cNvSpPr>
          <p:nvPr>
            <p:ph type="dt" sz="half" idx="10"/>
          </p:nvPr>
        </p:nvSpPr>
        <p:spPr/>
        <p:txBody>
          <a:bodyPr/>
          <a:lstStyle/>
          <a:p>
            <a:fld id="{C6A2D6C4-1EC1-4C1A-AF85-16D972F2D643}" type="datetime1">
              <a:rPr lang="fr-CA" smtClean="0"/>
              <a:t>2022-11-24</a:t>
            </a:fld>
            <a:endParaRPr lang="fr-CA"/>
          </a:p>
        </p:txBody>
      </p:sp>
      <p:sp>
        <p:nvSpPr>
          <p:cNvPr id="5" name="页脚占位符 4">
            <a:extLst>
              <a:ext uri="{FF2B5EF4-FFF2-40B4-BE49-F238E27FC236}">
                <a16:creationId xmlns:a16="http://schemas.microsoft.com/office/drawing/2014/main" id="{A4CAE092-371D-E76C-8B8C-A3291167A7AE}"/>
              </a:ext>
            </a:extLst>
          </p:cNvPr>
          <p:cNvSpPr>
            <a:spLocks noGrp="1"/>
          </p:cNvSpPr>
          <p:nvPr>
            <p:ph type="ftr" sz="quarter" idx="11"/>
          </p:nvPr>
        </p:nvSpPr>
        <p:spPr/>
        <p:txBody>
          <a:bodyPr/>
          <a:lstStyle/>
          <a:p>
            <a:endParaRPr lang="fr-CA"/>
          </a:p>
        </p:txBody>
      </p:sp>
      <p:sp>
        <p:nvSpPr>
          <p:cNvPr id="6" name="灯片编号占位符 5">
            <a:extLst>
              <a:ext uri="{FF2B5EF4-FFF2-40B4-BE49-F238E27FC236}">
                <a16:creationId xmlns:a16="http://schemas.microsoft.com/office/drawing/2014/main" id="{0E5198CF-E444-458E-AD97-B8986B780127}"/>
              </a:ext>
            </a:extLst>
          </p:cNvPr>
          <p:cNvSpPr>
            <a:spLocks noGrp="1"/>
          </p:cNvSpPr>
          <p:nvPr>
            <p:ph type="sldNum" sz="quarter" idx="12"/>
          </p:nvPr>
        </p:nvSpPr>
        <p:spPr/>
        <p:txBody>
          <a:bodyPr/>
          <a:lstStyle/>
          <a:p>
            <a:fld id="{8B761FE0-AA87-4AE6-AED3-514C8F1D44C3}" type="slidenum">
              <a:rPr lang="fr-CA" smtClean="0"/>
              <a:t>‹#›</a:t>
            </a:fld>
            <a:endParaRPr lang="fr-CA"/>
          </a:p>
        </p:txBody>
      </p:sp>
    </p:spTree>
    <p:extLst>
      <p:ext uri="{BB962C8B-B14F-4D97-AF65-F5344CB8AC3E}">
        <p14:creationId xmlns:p14="http://schemas.microsoft.com/office/powerpoint/2010/main" val="2633041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7E434-EAC2-3A44-AF11-CE846C52728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fr-CA"/>
          </a:p>
        </p:txBody>
      </p:sp>
      <p:sp>
        <p:nvSpPr>
          <p:cNvPr id="3" name="文本占位符 2">
            <a:extLst>
              <a:ext uri="{FF2B5EF4-FFF2-40B4-BE49-F238E27FC236}">
                <a16:creationId xmlns:a16="http://schemas.microsoft.com/office/drawing/2014/main" id="{FED72D0D-0F0F-1875-3CE3-9264B30D89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B11E894-2B8B-DC7E-7375-0C6BC03DD9CA}"/>
              </a:ext>
            </a:extLst>
          </p:cNvPr>
          <p:cNvSpPr>
            <a:spLocks noGrp="1"/>
          </p:cNvSpPr>
          <p:nvPr>
            <p:ph type="dt" sz="half" idx="10"/>
          </p:nvPr>
        </p:nvSpPr>
        <p:spPr/>
        <p:txBody>
          <a:bodyPr/>
          <a:lstStyle/>
          <a:p>
            <a:fld id="{F3B688B5-A447-4708-9181-F20922B6DF2B}" type="datetime1">
              <a:rPr lang="fr-CA" smtClean="0"/>
              <a:t>2022-11-24</a:t>
            </a:fld>
            <a:endParaRPr lang="fr-CA"/>
          </a:p>
        </p:txBody>
      </p:sp>
      <p:sp>
        <p:nvSpPr>
          <p:cNvPr id="5" name="页脚占位符 4">
            <a:extLst>
              <a:ext uri="{FF2B5EF4-FFF2-40B4-BE49-F238E27FC236}">
                <a16:creationId xmlns:a16="http://schemas.microsoft.com/office/drawing/2014/main" id="{9DA4FAC3-4702-1980-0DCD-B99992B96030}"/>
              </a:ext>
            </a:extLst>
          </p:cNvPr>
          <p:cNvSpPr>
            <a:spLocks noGrp="1"/>
          </p:cNvSpPr>
          <p:nvPr>
            <p:ph type="ftr" sz="quarter" idx="11"/>
          </p:nvPr>
        </p:nvSpPr>
        <p:spPr/>
        <p:txBody>
          <a:bodyPr/>
          <a:lstStyle/>
          <a:p>
            <a:endParaRPr lang="fr-CA"/>
          </a:p>
        </p:txBody>
      </p:sp>
      <p:sp>
        <p:nvSpPr>
          <p:cNvPr id="6" name="灯片编号占位符 5">
            <a:extLst>
              <a:ext uri="{FF2B5EF4-FFF2-40B4-BE49-F238E27FC236}">
                <a16:creationId xmlns:a16="http://schemas.microsoft.com/office/drawing/2014/main" id="{646D42F0-DB4C-4C54-6200-EDAC31BE7E79}"/>
              </a:ext>
            </a:extLst>
          </p:cNvPr>
          <p:cNvSpPr>
            <a:spLocks noGrp="1"/>
          </p:cNvSpPr>
          <p:nvPr>
            <p:ph type="sldNum" sz="quarter" idx="12"/>
          </p:nvPr>
        </p:nvSpPr>
        <p:spPr/>
        <p:txBody>
          <a:bodyPr/>
          <a:lstStyle/>
          <a:p>
            <a:fld id="{8B761FE0-AA87-4AE6-AED3-514C8F1D44C3}" type="slidenum">
              <a:rPr lang="fr-CA" smtClean="0"/>
              <a:t>‹#›</a:t>
            </a:fld>
            <a:endParaRPr lang="fr-CA"/>
          </a:p>
        </p:txBody>
      </p:sp>
    </p:spTree>
    <p:extLst>
      <p:ext uri="{BB962C8B-B14F-4D97-AF65-F5344CB8AC3E}">
        <p14:creationId xmlns:p14="http://schemas.microsoft.com/office/powerpoint/2010/main" val="2193311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98B9C-0933-D545-7256-E7B60D987FAF}"/>
              </a:ext>
            </a:extLst>
          </p:cNvPr>
          <p:cNvSpPr>
            <a:spLocks noGrp="1"/>
          </p:cNvSpPr>
          <p:nvPr>
            <p:ph type="title"/>
          </p:nvPr>
        </p:nvSpPr>
        <p:spPr/>
        <p:txBody>
          <a:bodyPr/>
          <a:lstStyle/>
          <a:p>
            <a:r>
              <a:rPr lang="zh-CN" altLang="en-US"/>
              <a:t>单击此处编辑母版标题样式</a:t>
            </a:r>
            <a:endParaRPr lang="fr-CA"/>
          </a:p>
        </p:txBody>
      </p:sp>
      <p:sp>
        <p:nvSpPr>
          <p:cNvPr id="3" name="内容占位符 2">
            <a:extLst>
              <a:ext uri="{FF2B5EF4-FFF2-40B4-BE49-F238E27FC236}">
                <a16:creationId xmlns:a16="http://schemas.microsoft.com/office/drawing/2014/main" id="{091526DC-BB27-71EC-EC9A-ADD62F9F3B6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fr-CA"/>
          </a:p>
        </p:txBody>
      </p:sp>
      <p:sp>
        <p:nvSpPr>
          <p:cNvPr id="4" name="内容占位符 3">
            <a:extLst>
              <a:ext uri="{FF2B5EF4-FFF2-40B4-BE49-F238E27FC236}">
                <a16:creationId xmlns:a16="http://schemas.microsoft.com/office/drawing/2014/main" id="{45A5AA9B-CCAA-B719-B77F-775AFC4B02A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fr-CA"/>
          </a:p>
        </p:txBody>
      </p:sp>
      <p:sp>
        <p:nvSpPr>
          <p:cNvPr id="5" name="日期占位符 4">
            <a:extLst>
              <a:ext uri="{FF2B5EF4-FFF2-40B4-BE49-F238E27FC236}">
                <a16:creationId xmlns:a16="http://schemas.microsoft.com/office/drawing/2014/main" id="{EA9BC6A0-E97F-6CB7-1994-BC7CEB48B968}"/>
              </a:ext>
            </a:extLst>
          </p:cNvPr>
          <p:cNvSpPr>
            <a:spLocks noGrp="1"/>
          </p:cNvSpPr>
          <p:nvPr>
            <p:ph type="dt" sz="half" idx="10"/>
          </p:nvPr>
        </p:nvSpPr>
        <p:spPr/>
        <p:txBody>
          <a:bodyPr/>
          <a:lstStyle/>
          <a:p>
            <a:fld id="{E9367FCD-FA01-4D93-B075-03D139D37762}" type="datetime1">
              <a:rPr lang="fr-CA" smtClean="0"/>
              <a:t>2022-11-24</a:t>
            </a:fld>
            <a:endParaRPr lang="fr-CA"/>
          </a:p>
        </p:txBody>
      </p:sp>
      <p:sp>
        <p:nvSpPr>
          <p:cNvPr id="6" name="页脚占位符 5">
            <a:extLst>
              <a:ext uri="{FF2B5EF4-FFF2-40B4-BE49-F238E27FC236}">
                <a16:creationId xmlns:a16="http://schemas.microsoft.com/office/drawing/2014/main" id="{1F38A077-0607-C87C-8937-94D8E36D79F3}"/>
              </a:ext>
            </a:extLst>
          </p:cNvPr>
          <p:cNvSpPr>
            <a:spLocks noGrp="1"/>
          </p:cNvSpPr>
          <p:nvPr>
            <p:ph type="ftr" sz="quarter" idx="11"/>
          </p:nvPr>
        </p:nvSpPr>
        <p:spPr/>
        <p:txBody>
          <a:bodyPr/>
          <a:lstStyle/>
          <a:p>
            <a:endParaRPr lang="fr-CA"/>
          </a:p>
        </p:txBody>
      </p:sp>
      <p:sp>
        <p:nvSpPr>
          <p:cNvPr id="7" name="灯片编号占位符 6">
            <a:extLst>
              <a:ext uri="{FF2B5EF4-FFF2-40B4-BE49-F238E27FC236}">
                <a16:creationId xmlns:a16="http://schemas.microsoft.com/office/drawing/2014/main" id="{88906FD6-A8DB-1EF2-F215-557E4CE25ABE}"/>
              </a:ext>
            </a:extLst>
          </p:cNvPr>
          <p:cNvSpPr>
            <a:spLocks noGrp="1"/>
          </p:cNvSpPr>
          <p:nvPr>
            <p:ph type="sldNum" sz="quarter" idx="12"/>
          </p:nvPr>
        </p:nvSpPr>
        <p:spPr/>
        <p:txBody>
          <a:bodyPr/>
          <a:lstStyle/>
          <a:p>
            <a:fld id="{8B761FE0-AA87-4AE6-AED3-514C8F1D44C3}" type="slidenum">
              <a:rPr lang="fr-CA" smtClean="0"/>
              <a:t>‹#›</a:t>
            </a:fld>
            <a:endParaRPr lang="fr-CA"/>
          </a:p>
        </p:txBody>
      </p:sp>
    </p:spTree>
    <p:extLst>
      <p:ext uri="{BB962C8B-B14F-4D97-AF65-F5344CB8AC3E}">
        <p14:creationId xmlns:p14="http://schemas.microsoft.com/office/powerpoint/2010/main" val="358526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39B33-EFD8-4401-09CC-D1365C541A40}"/>
              </a:ext>
            </a:extLst>
          </p:cNvPr>
          <p:cNvSpPr>
            <a:spLocks noGrp="1"/>
          </p:cNvSpPr>
          <p:nvPr>
            <p:ph type="title"/>
          </p:nvPr>
        </p:nvSpPr>
        <p:spPr>
          <a:xfrm>
            <a:off x="839788" y="365125"/>
            <a:ext cx="10515600" cy="1325563"/>
          </a:xfrm>
        </p:spPr>
        <p:txBody>
          <a:bodyPr/>
          <a:lstStyle/>
          <a:p>
            <a:r>
              <a:rPr lang="zh-CN" altLang="en-US"/>
              <a:t>单击此处编辑母版标题样式</a:t>
            </a:r>
            <a:endParaRPr lang="fr-CA"/>
          </a:p>
        </p:txBody>
      </p:sp>
      <p:sp>
        <p:nvSpPr>
          <p:cNvPr id="3" name="文本占位符 2">
            <a:extLst>
              <a:ext uri="{FF2B5EF4-FFF2-40B4-BE49-F238E27FC236}">
                <a16:creationId xmlns:a16="http://schemas.microsoft.com/office/drawing/2014/main" id="{7E77E608-7762-D023-B152-A03B50406D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E5D97C2-DA91-1232-774F-FD3644CA7D7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fr-CA"/>
          </a:p>
        </p:txBody>
      </p:sp>
      <p:sp>
        <p:nvSpPr>
          <p:cNvPr id="5" name="文本占位符 4">
            <a:extLst>
              <a:ext uri="{FF2B5EF4-FFF2-40B4-BE49-F238E27FC236}">
                <a16:creationId xmlns:a16="http://schemas.microsoft.com/office/drawing/2014/main" id="{8CFEDD26-6C08-F91A-D315-A21023A495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996718C-3ADE-C2C0-2477-5A8EF3A94E5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fr-CA"/>
          </a:p>
        </p:txBody>
      </p:sp>
      <p:sp>
        <p:nvSpPr>
          <p:cNvPr id="7" name="日期占位符 6">
            <a:extLst>
              <a:ext uri="{FF2B5EF4-FFF2-40B4-BE49-F238E27FC236}">
                <a16:creationId xmlns:a16="http://schemas.microsoft.com/office/drawing/2014/main" id="{DC2BAFBE-283C-63E1-F612-B17E17415DA5}"/>
              </a:ext>
            </a:extLst>
          </p:cNvPr>
          <p:cNvSpPr>
            <a:spLocks noGrp="1"/>
          </p:cNvSpPr>
          <p:nvPr>
            <p:ph type="dt" sz="half" idx="10"/>
          </p:nvPr>
        </p:nvSpPr>
        <p:spPr/>
        <p:txBody>
          <a:bodyPr/>
          <a:lstStyle/>
          <a:p>
            <a:fld id="{A42C3C8C-DAFC-4031-A214-469EA717B741}" type="datetime1">
              <a:rPr lang="fr-CA" smtClean="0"/>
              <a:t>2022-11-24</a:t>
            </a:fld>
            <a:endParaRPr lang="fr-CA"/>
          </a:p>
        </p:txBody>
      </p:sp>
      <p:sp>
        <p:nvSpPr>
          <p:cNvPr id="8" name="页脚占位符 7">
            <a:extLst>
              <a:ext uri="{FF2B5EF4-FFF2-40B4-BE49-F238E27FC236}">
                <a16:creationId xmlns:a16="http://schemas.microsoft.com/office/drawing/2014/main" id="{48709A75-3C3B-1CA5-7026-175AA15D6A8A}"/>
              </a:ext>
            </a:extLst>
          </p:cNvPr>
          <p:cNvSpPr>
            <a:spLocks noGrp="1"/>
          </p:cNvSpPr>
          <p:nvPr>
            <p:ph type="ftr" sz="quarter" idx="11"/>
          </p:nvPr>
        </p:nvSpPr>
        <p:spPr/>
        <p:txBody>
          <a:bodyPr/>
          <a:lstStyle/>
          <a:p>
            <a:endParaRPr lang="fr-CA"/>
          </a:p>
        </p:txBody>
      </p:sp>
      <p:sp>
        <p:nvSpPr>
          <p:cNvPr id="9" name="灯片编号占位符 8">
            <a:extLst>
              <a:ext uri="{FF2B5EF4-FFF2-40B4-BE49-F238E27FC236}">
                <a16:creationId xmlns:a16="http://schemas.microsoft.com/office/drawing/2014/main" id="{C5AD9994-0F6F-B0A3-51DF-7A29C5995F99}"/>
              </a:ext>
            </a:extLst>
          </p:cNvPr>
          <p:cNvSpPr>
            <a:spLocks noGrp="1"/>
          </p:cNvSpPr>
          <p:nvPr>
            <p:ph type="sldNum" sz="quarter" idx="12"/>
          </p:nvPr>
        </p:nvSpPr>
        <p:spPr/>
        <p:txBody>
          <a:bodyPr/>
          <a:lstStyle/>
          <a:p>
            <a:fld id="{8B761FE0-AA87-4AE6-AED3-514C8F1D44C3}" type="slidenum">
              <a:rPr lang="fr-CA" smtClean="0"/>
              <a:t>‹#›</a:t>
            </a:fld>
            <a:endParaRPr lang="fr-CA"/>
          </a:p>
        </p:txBody>
      </p:sp>
    </p:spTree>
    <p:extLst>
      <p:ext uri="{BB962C8B-B14F-4D97-AF65-F5344CB8AC3E}">
        <p14:creationId xmlns:p14="http://schemas.microsoft.com/office/powerpoint/2010/main" val="1263639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3F8BD7-4D3D-EC02-636D-60EEA8A88ADD}"/>
              </a:ext>
            </a:extLst>
          </p:cNvPr>
          <p:cNvSpPr>
            <a:spLocks noGrp="1"/>
          </p:cNvSpPr>
          <p:nvPr>
            <p:ph type="title"/>
          </p:nvPr>
        </p:nvSpPr>
        <p:spPr/>
        <p:txBody>
          <a:bodyPr/>
          <a:lstStyle/>
          <a:p>
            <a:r>
              <a:rPr lang="zh-CN" altLang="en-US"/>
              <a:t>单击此处编辑母版标题样式</a:t>
            </a:r>
            <a:endParaRPr lang="fr-CA"/>
          </a:p>
        </p:txBody>
      </p:sp>
      <p:sp>
        <p:nvSpPr>
          <p:cNvPr id="3" name="日期占位符 2">
            <a:extLst>
              <a:ext uri="{FF2B5EF4-FFF2-40B4-BE49-F238E27FC236}">
                <a16:creationId xmlns:a16="http://schemas.microsoft.com/office/drawing/2014/main" id="{A72C18D9-3E43-E6ED-9955-62D0936571FA}"/>
              </a:ext>
            </a:extLst>
          </p:cNvPr>
          <p:cNvSpPr>
            <a:spLocks noGrp="1"/>
          </p:cNvSpPr>
          <p:nvPr>
            <p:ph type="dt" sz="half" idx="10"/>
          </p:nvPr>
        </p:nvSpPr>
        <p:spPr/>
        <p:txBody>
          <a:bodyPr/>
          <a:lstStyle/>
          <a:p>
            <a:fld id="{7836FEC2-DB1B-4E55-82C7-0F2734F5C1F9}" type="datetime1">
              <a:rPr lang="fr-CA" smtClean="0"/>
              <a:t>2022-11-24</a:t>
            </a:fld>
            <a:endParaRPr lang="fr-CA" dirty="0"/>
          </a:p>
        </p:txBody>
      </p:sp>
      <p:sp>
        <p:nvSpPr>
          <p:cNvPr id="4" name="页脚占位符 3">
            <a:extLst>
              <a:ext uri="{FF2B5EF4-FFF2-40B4-BE49-F238E27FC236}">
                <a16:creationId xmlns:a16="http://schemas.microsoft.com/office/drawing/2014/main" id="{EA24FE28-818D-2E6A-BBA0-3A52C3F3BB19}"/>
              </a:ext>
            </a:extLst>
          </p:cNvPr>
          <p:cNvSpPr>
            <a:spLocks noGrp="1"/>
          </p:cNvSpPr>
          <p:nvPr>
            <p:ph type="ftr" sz="quarter" idx="11"/>
          </p:nvPr>
        </p:nvSpPr>
        <p:spPr/>
        <p:txBody>
          <a:bodyPr/>
          <a:lstStyle/>
          <a:p>
            <a:endParaRPr lang="fr-CA" dirty="0"/>
          </a:p>
        </p:txBody>
      </p:sp>
      <p:sp>
        <p:nvSpPr>
          <p:cNvPr id="5" name="灯片编号占位符 4">
            <a:extLst>
              <a:ext uri="{FF2B5EF4-FFF2-40B4-BE49-F238E27FC236}">
                <a16:creationId xmlns:a16="http://schemas.microsoft.com/office/drawing/2014/main" id="{6EAC23E1-516C-9A1A-67F4-7100E26CCD2E}"/>
              </a:ext>
            </a:extLst>
          </p:cNvPr>
          <p:cNvSpPr>
            <a:spLocks noGrp="1"/>
          </p:cNvSpPr>
          <p:nvPr>
            <p:ph type="sldNum" sz="quarter" idx="12"/>
          </p:nvPr>
        </p:nvSpPr>
        <p:spPr/>
        <p:txBody>
          <a:bodyPr/>
          <a:lstStyle/>
          <a:p>
            <a:fld id="{8B761FE0-AA87-4AE6-AED3-514C8F1D44C3}" type="slidenum">
              <a:rPr lang="fr-CA" smtClean="0"/>
              <a:t>‹#›</a:t>
            </a:fld>
            <a:endParaRPr lang="fr-CA"/>
          </a:p>
        </p:txBody>
      </p:sp>
    </p:spTree>
    <p:extLst>
      <p:ext uri="{BB962C8B-B14F-4D97-AF65-F5344CB8AC3E}">
        <p14:creationId xmlns:p14="http://schemas.microsoft.com/office/powerpoint/2010/main" val="3803603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520C6D-807E-5E16-1C0B-93667F7779F8}"/>
              </a:ext>
            </a:extLst>
          </p:cNvPr>
          <p:cNvSpPr>
            <a:spLocks noGrp="1"/>
          </p:cNvSpPr>
          <p:nvPr>
            <p:ph type="dt" sz="half" idx="10"/>
          </p:nvPr>
        </p:nvSpPr>
        <p:spPr/>
        <p:txBody>
          <a:bodyPr/>
          <a:lstStyle/>
          <a:p>
            <a:fld id="{39D436F3-0690-471B-8AD1-604A1BB9E39B}" type="datetime1">
              <a:rPr lang="fr-CA" smtClean="0"/>
              <a:t>2022-11-24</a:t>
            </a:fld>
            <a:endParaRPr lang="fr-CA"/>
          </a:p>
        </p:txBody>
      </p:sp>
      <p:sp>
        <p:nvSpPr>
          <p:cNvPr id="3" name="页脚占位符 2">
            <a:extLst>
              <a:ext uri="{FF2B5EF4-FFF2-40B4-BE49-F238E27FC236}">
                <a16:creationId xmlns:a16="http://schemas.microsoft.com/office/drawing/2014/main" id="{0893073F-B56A-B2F9-DBE8-D36DDAC2AA95}"/>
              </a:ext>
            </a:extLst>
          </p:cNvPr>
          <p:cNvSpPr>
            <a:spLocks noGrp="1"/>
          </p:cNvSpPr>
          <p:nvPr>
            <p:ph type="ftr" sz="quarter" idx="11"/>
          </p:nvPr>
        </p:nvSpPr>
        <p:spPr/>
        <p:txBody>
          <a:bodyPr/>
          <a:lstStyle/>
          <a:p>
            <a:endParaRPr lang="fr-CA"/>
          </a:p>
        </p:txBody>
      </p:sp>
      <p:sp>
        <p:nvSpPr>
          <p:cNvPr id="4" name="灯片编号占位符 3">
            <a:extLst>
              <a:ext uri="{FF2B5EF4-FFF2-40B4-BE49-F238E27FC236}">
                <a16:creationId xmlns:a16="http://schemas.microsoft.com/office/drawing/2014/main" id="{F77EF0D5-0C8E-D02A-13CD-A95DD5842545}"/>
              </a:ext>
            </a:extLst>
          </p:cNvPr>
          <p:cNvSpPr>
            <a:spLocks noGrp="1"/>
          </p:cNvSpPr>
          <p:nvPr>
            <p:ph type="sldNum" sz="quarter" idx="12"/>
          </p:nvPr>
        </p:nvSpPr>
        <p:spPr/>
        <p:txBody>
          <a:bodyPr/>
          <a:lstStyle/>
          <a:p>
            <a:fld id="{8B761FE0-AA87-4AE6-AED3-514C8F1D44C3}" type="slidenum">
              <a:rPr lang="fr-CA" smtClean="0"/>
              <a:t>‹#›</a:t>
            </a:fld>
            <a:endParaRPr lang="fr-CA"/>
          </a:p>
        </p:txBody>
      </p:sp>
    </p:spTree>
    <p:extLst>
      <p:ext uri="{BB962C8B-B14F-4D97-AF65-F5344CB8AC3E}">
        <p14:creationId xmlns:p14="http://schemas.microsoft.com/office/powerpoint/2010/main" val="169779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6B82D-AC8B-F9E3-9271-2EF75B752A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fr-CA"/>
          </a:p>
        </p:txBody>
      </p:sp>
      <p:sp>
        <p:nvSpPr>
          <p:cNvPr id="3" name="内容占位符 2">
            <a:extLst>
              <a:ext uri="{FF2B5EF4-FFF2-40B4-BE49-F238E27FC236}">
                <a16:creationId xmlns:a16="http://schemas.microsoft.com/office/drawing/2014/main" id="{0F167EDD-6923-4DD9-D8AD-FB6DBA428F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fr-CA"/>
          </a:p>
        </p:txBody>
      </p:sp>
      <p:sp>
        <p:nvSpPr>
          <p:cNvPr id="4" name="文本占位符 3">
            <a:extLst>
              <a:ext uri="{FF2B5EF4-FFF2-40B4-BE49-F238E27FC236}">
                <a16:creationId xmlns:a16="http://schemas.microsoft.com/office/drawing/2014/main" id="{B0F8D23E-D2BA-8F8D-B57D-A3343B1678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C827426-CBDC-B4D3-0007-A8B0CE057AEC}"/>
              </a:ext>
            </a:extLst>
          </p:cNvPr>
          <p:cNvSpPr>
            <a:spLocks noGrp="1"/>
          </p:cNvSpPr>
          <p:nvPr>
            <p:ph type="dt" sz="half" idx="10"/>
          </p:nvPr>
        </p:nvSpPr>
        <p:spPr/>
        <p:txBody>
          <a:bodyPr/>
          <a:lstStyle/>
          <a:p>
            <a:fld id="{D10032F8-1501-40C9-BE2B-252F220BEAE9}" type="datetime1">
              <a:rPr lang="fr-CA" smtClean="0"/>
              <a:t>2022-11-24</a:t>
            </a:fld>
            <a:endParaRPr lang="fr-CA"/>
          </a:p>
        </p:txBody>
      </p:sp>
      <p:sp>
        <p:nvSpPr>
          <p:cNvPr id="6" name="页脚占位符 5">
            <a:extLst>
              <a:ext uri="{FF2B5EF4-FFF2-40B4-BE49-F238E27FC236}">
                <a16:creationId xmlns:a16="http://schemas.microsoft.com/office/drawing/2014/main" id="{76234ABF-DF35-2CC8-AA05-DF1219803313}"/>
              </a:ext>
            </a:extLst>
          </p:cNvPr>
          <p:cNvSpPr>
            <a:spLocks noGrp="1"/>
          </p:cNvSpPr>
          <p:nvPr>
            <p:ph type="ftr" sz="quarter" idx="11"/>
          </p:nvPr>
        </p:nvSpPr>
        <p:spPr/>
        <p:txBody>
          <a:bodyPr/>
          <a:lstStyle/>
          <a:p>
            <a:endParaRPr lang="fr-CA"/>
          </a:p>
        </p:txBody>
      </p:sp>
      <p:sp>
        <p:nvSpPr>
          <p:cNvPr id="7" name="灯片编号占位符 6">
            <a:extLst>
              <a:ext uri="{FF2B5EF4-FFF2-40B4-BE49-F238E27FC236}">
                <a16:creationId xmlns:a16="http://schemas.microsoft.com/office/drawing/2014/main" id="{53BDBB09-4C08-C266-46E7-B74494469EBE}"/>
              </a:ext>
            </a:extLst>
          </p:cNvPr>
          <p:cNvSpPr>
            <a:spLocks noGrp="1"/>
          </p:cNvSpPr>
          <p:nvPr>
            <p:ph type="sldNum" sz="quarter" idx="12"/>
          </p:nvPr>
        </p:nvSpPr>
        <p:spPr/>
        <p:txBody>
          <a:bodyPr/>
          <a:lstStyle/>
          <a:p>
            <a:fld id="{8B761FE0-AA87-4AE6-AED3-514C8F1D44C3}" type="slidenum">
              <a:rPr lang="fr-CA" smtClean="0"/>
              <a:t>‹#›</a:t>
            </a:fld>
            <a:endParaRPr lang="fr-CA"/>
          </a:p>
        </p:txBody>
      </p:sp>
    </p:spTree>
    <p:extLst>
      <p:ext uri="{BB962C8B-B14F-4D97-AF65-F5344CB8AC3E}">
        <p14:creationId xmlns:p14="http://schemas.microsoft.com/office/powerpoint/2010/main" val="321473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18C5D-9B3C-EEAA-24F8-437E22D320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fr-CA"/>
          </a:p>
        </p:txBody>
      </p:sp>
      <p:sp>
        <p:nvSpPr>
          <p:cNvPr id="3" name="图片占位符 2">
            <a:extLst>
              <a:ext uri="{FF2B5EF4-FFF2-40B4-BE49-F238E27FC236}">
                <a16:creationId xmlns:a16="http://schemas.microsoft.com/office/drawing/2014/main" id="{289D661F-6A80-B08E-AE29-17D817F6C9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文本占位符 3">
            <a:extLst>
              <a:ext uri="{FF2B5EF4-FFF2-40B4-BE49-F238E27FC236}">
                <a16:creationId xmlns:a16="http://schemas.microsoft.com/office/drawing/2014/main" id="{1FA960F4-2A96-5F81-C65D-6A8465578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1CD9CE7-7F5A-E113-5AD4-893F73C748C3}"/>
              </a:ext>
            </a:extLst>
          </p:cNvPr>
          <p:cNvSpPr>
            <a:spLocks noGrp="1"/>
          </p:cNvSpPr>
          <p:nvPr>
            <p:ph type="dt" sz="half" idx="10"/>
          </p:nvPr>
        </p:nvSpPr>
        <p:spPr/>
        <p:txBody>
          <a:bodyPr/>
          <a:lstStyle/>
          <a:p>
            <a:fld id="{5E7B8124-C4AB-4794-82EE-96FBCD99A0BC}" type="datetime1">
              <a:rPr lang="fr-CA" smtClean="0"/>
              <a:t>2022-11-24</a:t>
            </a:fld>
            <a:endParaRPr lang="fr-CA"/>
          </a:p>
        </p:txBody>
      </p:sp>
      <p:sp>
        <p:nvSpPr>
          <p:cNvPr id="6" name="页脚占位符 5">
            <a:extLst>
              <a:ext uri="{FF2B5EF4-FFF2-40B4-BE49-F238E27FC236}">
                <a16:creationId xmlns:a16="http://schemas.microsoft.com/office/drawing/2014/main" id="{D7C1FA66-4AEE-8EA3-FD6D-41D432D4BD49}"/>
              </a:ext>
            </a:extLst>
          </p:cNvPr>
          <p:cNvSpPr>
            <a:spLocks noGrp="1"/>
          </p:cNvSpPr>
          <p:nvPr>
            <p:ph type="ftr" sz="quarter" idx="11"/>
          </p:nvPr>
        </p:nvSpPr>
        <p:spPr/>
        <p:txBody>
          <a:bodyPr/>
          <a:lstStyle/>
          <a:p>
            <a:endParaRPr lang="fr-CA"/>
          </a:p>
        </p:txBody>
      </p:sp>
      <p:sp>
        <p:nvSpPr>
          <p:cNvPr id="7" name="灯片编号占位符 6">
            <a:extLst>
              <a:ext uri="{FF2B5EF4-FFF2-40B4-BE49-F238E27FC236}">
                <a16:creationId xmlns:a16="http://schemas.microsoft.com/office/drawing/2014/main" id="{B77044CD-08E1-6F72-45EF-815398E04B95}"/>
              </a:ext>
            </a:extLst>
          </p:cNvPr>
          <p:cNvSpPr>
            <a:spLocks noGrp="1"/>
          </p:cNvSpPr>
          <p:nvPr>
            <p:ph type="sldNum" sz="quarter" idx="12"/>
          </p:nvPr>
        </p:nvSpPr>
        <p:spPr/>
        <p:txBody>
          <a:bodyPr/>
          <a:lstStyle/>
          <a:p>
            <a:fld id="{8B761FE0-AA87-4AE6-AED3-514C8F1D44C3}" type="slidenum">
              <a:rPr lang="fr-CA" smtClean="0"/>
              <a:t>‹#›</a:t>
            </a:fld>
            <a:endParaRPr lang="fr-CA"/>
          </a:p>
        </p:txBody>
      </p:sp>
    </p:spTree>
    <p:extLst>
      <p:ext uri="{BB962C8B-B14F-4D97-AF65-F5344CB8AC3E}">
        <p14:creationId xmlns:p14="http://schemas.microsoft.com/office/powerpoint/2010/main" val="3607121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F6E1630-AEB4-283F-932D-F8237893F7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fr-CA"/>
          </a:p>
        </p:txBody>
      </p:sp>
      <p:sp>
        <p:nvSpPr>
          <p:cNvPr id="3" name="文本占位符 2">
            <a:extLst>
              <a:ext uri="{FF2B5EF4-FFF2-40B4-BE49-F238E27FC236}">
                <a16:creationId xmlns:a16="http://schemas.microsoft.com/office/drawing/2014/main" id="{193D1CEB-9681-0FFA-C4C8-DC3F99DA7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fr-CA"/>
          </a:p>
        </p:txBody>
      </p:sp>
      <p:sp>
        <p:nvSpPr>
          <p:cNvPr id="4" name="日期占位符 3">
            <a:extLst>
              <a:ext uri="{FF2B5EF4-FFF2-40B4-BE49-F238E27FC236}">
                <a16:creationId xmlns:a16="http://schemas.microsoft.com/office/drawing/2014/main" id="{66B7640F-4E1F-E4A3-4C1C-B67B5A824B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31628-A96B-424E-B854-35910AA4E17C}" type="datetime1">
              <a:rPr lang="fr-CA" smtClean="0"/>
              <a:t>2022-11-24</a:t>
            </a:fld>
            <a:endParaRPr lang="fr-CA"/>
          </a:p>
        </p:txBody>
      </p:sp>
      <p:sp>
        <p:nvSpPr>
          <p:cNvPr id="5" name="页脚占位符 4">
            <a:extLst>
              <a:ext uri="{FF2B5EF4-FFF2-40B4-BE49-F238E27FC236}">
                <a16:creationId xmlns:a16="http://schemas.microsoft.com/office/drawing/2014/main" id="{2F2EDD79-5F6B-03DE-D77A-751A9695B2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灯片编号占位符 5">
            <a:extLst>
              <a:ext uri="{FF2B5EF4-FFF2-40B4-BE49-F238E27FC236}">
                <a16:creationId xmlns:a16="http://schemas.microsoft.com/office/drawing/2014/main" id="{B5022A17-0794-7819-63F3-C50A543D84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61FE0-AA87-4AE6-AED3-514C8F1D44C3}" type="slidenum">
              <a:rPr lang="fr-CA" smtClean="0"/>
              <a:t>‹#›</a:t>
            </a:fld>
            <a:endParaRPr lang="fr-CA"/>
          </a:p>
        </p:txBody>
      </p:sp>
    </p:spTree>
    <p:extLst>
      <p:ext uri="{BB962C8B-B14F-4D97-AF65-F5344CB8AC3E}">
        <p14:creationId xmlns:p14="http://schemas.microsoft.com/office/powerpoint/2010/main" val="3380326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30.sv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49.sv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10" name="组合 4109">
            <a:extLst>
              <a:ext uri="{FF2B5EF4-FFF2-40B4-BE49-F238E27FC236}">
                <a16:creationId xmlns:a16="http://schemas.microsoft.com/office/drawing/2014/main" id="{4A397679-02E1-6DF8-6042-D78B8A217324}"/>
              </a:ext>
            </a:extLst>
          </p:cNvPr>
          <p:cNvGrpSpPr/>
          <p:nvPr/>
        </p:nvGrpSpPr>
        <p:grpSpPr>
          <a:xfrm>
            <a:off x="936210" y="885782"/>
            <a:ext cx="8413761" cy="5203190"/>
            <a:chOff x="581880" y="256745"/>
            <a:chExt cx="8413761" cy="5203190"/>
          </a:xfrm>
        </p:grpSpPr>
        <p:sp>
          <p:nvSpPr>
            <p:cNvPr id="2" name="椭圆 1">
              <a:extLst>
                <a:ext uri="{FF2B5EF4-FFF2-40B4-BE49-F238E27FC236}">
                  <a16:creationId xmlns:a16="http://schemas.microsoft.com/office/drawing/2014/main" id="{01B4DAA1-1BED-C7CB-935B-0F59FE190809}"/>
                </a:ext>
              </a:extLst>
            </p:cNvPr>
            <p:cNvSpPr/>
            <p:nvPr/>
          </p:nvSpPr>
          <p:spPr>
            <a:xfrm>
              <a:off x="1131570" y="1613735"/>
              <a:ext cx="617220" cy="6172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A"/>
            </a:p>
          </p:txBody>
        </p:sp>
        <p:sp>
          <p:nvSpPr>
            <p:cNvPr id="4" name="椭圆 3">
              <a:extLst>
                <a:ext uri="{FF2B5EF4-FFF2-40B4-BE49-F238E27FC236}">
                  <a16:creationId xmlns:a16="http://schemas.microsoft.com/office/drawing/2014/main" id="{C836E07E-8723-B3A8-A2AC-C4C73CC03B24}"/>
                </a:ext>
              </a:extLst>
            </p:cNvPr>
            <p:cNvSpPr/>
            <p:nvPr/>
          </p:nvSpPr>
          <p:spPr>
            <a:xfrm>
              <a:off x="7861766" y="1361222"/>
              <a:ext cx="617220" cy="6172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A"/>
            </a:p>
          </p:txBody>
        </p:sp>
        <p:sp>
          <p:nvSpPr>
            <p:cNvPr id="5" name="椭圆 4">
              <a:extLst>
                <a:ext uri="{FF2B5EF4-FFF2-40B4-BE49-F238E27FC236}">
                  <a16:creationId xmlns:a16="http://schemas.microsoft.com/office/drawing/2014/main" id="{D1D7436C-35B0-D35B-399E-EB0D9A7F85EC}"/>
                </a:ext>
              </a:extLst>
            </p:cNvPr>
            <p:cNvSpPr/>
            <p:nvPr/>
          </p:nvSpPr>
          <p:spPr>
            <a:xfrm>
              <a:off x="4011930" y="2562837"/>
              <a:ext cx="617220" cy="6172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A"/>
            </a:p>
          </p:txBody>
        </p:sp>
        <p:sp>
          <p:nvSpPr>
            <p:cNvPr id="6" name="椭圆 5">
              <a:extLst>
                <a:ext uri="{FF2B5EF4-FFF2-40B4-BE49-F238E27FC236}">
                  <a16:creationId xmlns:a16="http://schemas.microsoft.com/office/drawing/2014/main" id="{CCB38FBC-2745-B12A-1E82-E23FAED57614}"/>
                </a:ext>
              </a:extLst>
            </p:cNvPr>
            <p:cNvSpPr/>
            <p:nvPr/>
          </p:nvSpPr>
          <p:spPr>
            <a:xfrm>
              <a:off x="5463427" y="1518472"/>
              <a:ext cx="617220" cy="6172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A"/>
            </a:p>
          </p:txBody>
        </p:sp>
        <p:sp>
          <p:nvSpPr>
            <p:cNvPr id="8" name="椭圆 7">
              <a:extLst>
                <a:ext uri="{FF2B5EF4-FFF2-40B4-BE49-F238E27FC236}">
                  <a16:creationId xmlns:a16="http://schemas.microsoft.com/office/drawing/2014/main" id="{81258F1B-9DF3-927B-8710-EDCE6CB59C24}"/>
                </a:ext>
              </a:extLst>
            </p:cNvPr>
            <p:cNvSpPr/>
            <p:nvPr/>
          </p:nvSpPr>
          <p:spPr>
            <a:xfrm>
              <a:off x="2861310" y="4260855"/>
              <a:ext cx="617220" cy="6172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A"/>
            </a:p>
          </p:txBody>
        </p:sp>
        <p:sp>
          <p:nvSpPr>
            <p:cNvPr id="9" name="椭圆 8">
              <a:extLst>
                <a:ext uri="{FF2B5EF4-FFF2-40B4-BE49-F238E27FC236}">
                  <a16:creationId xmlns:a16="http://schemas.microsoft.com/office/drawing/2014/main" id="{654B21C5-B3F6-2D6C-8F77-4E03AD315264}"/>
                </a:ext>
              </a:extLst>
            </p:cNvPr>
            <p:cNvSpPr/>
            <p:nvPr/>
          </p:nvSpPr>
          <p:spPr>
            <a:xfrm>
              <a:off x="3688080" y="744002"/>
              <a:ext cx="617220" cy="6172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A"/>
            </a:p>
          </p:txBody>
        </p:sp>
        <p:cxnSp>
          <p:nvCxnSpPr>
            <p:cNvPr id="11" name="直接箭头连接符 10">
              <a:extLst>
                <a:ext uri="{FF2B5EF4-FFF2-40B4-BE49-F238E27FC236}">
                  <a16:creationId xmlns:a16="http://schemas.microsoft.com/office/drawing/2014/main" id="{AD013657-9659-FB6C-F1BD-469CD74AD012}"/>
                </a:ext>
              </a:extLst>
            </p:cNvPr>
            <p:cNvCxnSpPr>
              <a:cxnSpLocks/>
              <a:stCxn id="9" idx="3"/>
              <a:endCxn id="2" idx="7"/>
            </p:cNvCxnSpPr>
            <p:nvPr/>
          </p:nvCxnSpPr>
          <p:spPr>
            <a:xfrm flipH="1">
              <a:off x="1658400" y="1270832"/>
              <a:ext cx="2120070" cy="433293"/>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4" name="直接箭头连接符 13">
              <a:extLst>
                <a:ext uri="{FF2B5EF4-FFF2-40B4-BE49-F238E27FC236}">
                  <a16:creationId xmlns:a16="http://schemas.microsoft.com/office/drawing/2014/main" id="{9E6B5668-512E-2E34-6314-F8A8D2678C75}"/>
                </a:ext>
              </a:extLst>
            </p:cNvPr>
            <p:cNvCxnSpPr>
              <a:cxnSpLocks/>
              <a:stCxn id="9" idx="5"/>
              <a:endCxn id="5" idx="0"/>
            </p:cNvCxnSpPr>
            <p:nvPr/>
          </p:nvCxnSpPr>
          <p:spPr>
            <a:xfrm>
              <a:off x="4214910" y="1270832"/>
              <a:ext cx="105630" cy="1292005"/>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7" name="直接箭头连接符 16">
              <a:extLst>
                <a:ext uri="{FF2B5EF4-FFF2-40B4-BE49-F238E27FC236}">
                  <a16:creationId xmlns:a16="http://schemas.microsoft.com/office/drawing/2014/main" id="{1A4DEB5E-D970-4E95-14BD-C0E46FB4AE03}"/>
                </a:ext>
              </a:extLst>
            </p:cNvPr>
            <p:cNvCxnSpPr>
              <a:stCxn id="5" idx="3"/>
              <a:endCxn id="8" idx="7"/>
            </p:cNvCxnSpPr>
            <p:nvPr/>
          </p:nvCxnSpPr>
          <p:spPr>
            <a:xfrm flipH="1">
              <a:off x="3388140" y="3089667"/>
              <a:ext cx="714180" cy="126157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9" name="直接箭头连接符 18">
              <a:extLst>
                <a:ext uri="{FF2B5EF4-FFF2-40B4-BE49-F238E27FC236}">
                  <a16:creationId xmlns:a16="http://schemas.microsoft.com/office/drawing/2014/main" id="{DCC22B21-1061-755A-9FBA-A6C835D7DF4D}"/>
                </a:ext>
              </a:extLst>
            </p:cNvPr>
            <p:cNvCxnSpPr>
              <a:stCxn id="5" idx="7"/>
              <a:endCxn id="6" idx="3"/>
            </p:cNvCxnSpPr>
            <p:nvPr/>
          </p:nvCxnSpPr>
          <p:spPr>
            <a:xfrm flipV="1">
              <a:off x="4538760" y="2045302"/>
              <a:ext cx="1015057" cy="607925"/>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1" name="直接箭头连接符 20">
              <a:extLst>
                <a:ext uri="{FF2B5EF4-FFF2-40B4-BE49-F238E27FC236}">
                  <a16:creationId xmlns:a16="http://schemas.microsoft.com/office/drawing/2014/main" id="{F524A60C-7656-B57C-C0B3-CE09DD9CEF9A}"/>
                </a:ext>
              </a:extLst>
            </p:cNvPr>
            <p:cNvCxnSpPr>
              <a:stCxn id="9" idx="5"/>
              <a:endCxn id="6" idx="3"/>
            </p:cNvCxnSpPr>
            <p:nvPr/>
          </p:nvCxnSpPr>
          <p:spPr>
            <a:xfrm>
              <a:off x="4214910" y="1270832"/>
              <a:ext cx="1338907" cy="77447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3" name="直接箭头连接符 22">
              <a:extLst>
                <a:ext uri="{FF2B5EF4-FFF2-40B4-BE49-F238E27FC236}">
                  <a16:creationId xmlns:a16="http://schemas.microsoft.com/office/drawing/2014/main" id="{39066815-D61B-D21C-7704-A2FBBDABD715}"/>
                </a:ext>
              </a:extLst>
            </p:cNvPr>
            <p:cNvCxnSpPr>
              <a:stCxn id="6" idx="6"/>
              <a:endCxn id="4" idx="2"/>
            </p:cNvCxnSpPr>
            <p:nvPr/>
          </p:nvCxnSpPr>
          <p:spPr>
            <a:xfrm flipV="1">
              <a:off x="6080647" y="1669832"/>
              <a:ext cx="1781119" cy="15725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5" name="直接箭头连接符 24">
              <a:extLst>
                <a:ext uri="{FF2B5EF4-FFF2-40B4-BE49-F238E27FC236}">
                  <a16:creationId xmlns:a16="http://schemas.microsoft.com/office/drawing/2014/main" id="{3BC298B4-B4F4-1B36-6A6A-07537D505A4B}"/>
                </a:ext>
              </a:extLst>
            </p:cNvPr>
            <p:cNvCxnSpPr>
              <a:stCxn id="2" idx="5"/>
              <a:endCxn id="8" idx="1"/>
            </p:cNvCxnSpPr>
            <p:nvPr/>
          </p:nvCxnSpPr>
          <p:spPr>
            <a:xfrm>
              <a:off x="1658400" y="2140565"/>
              <a:ext cx="1293300" cy="221068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7" name="直接箭头连接符 26">
              <a:extLst>
                <a:ext uri="{FF2B5EF4-FFF2-40B4-BE49-F238E27FC236}">
                  <a16:creationId xmlns:a16="http://schemas.microsoft.com/office/drawing/2014/main" id="{9098213D-33AA-ED06-0CF7-8EB7B9AE8DAA}"/>
                </a:ext>
              </a:extLst>
            </p:cNvPr>
            <p:cNvCxnSpPr>
              <a:stCxn id="9" idx="6"/>
              <a:endCxn id="4" idx="1"/>
            </p:cNvCxnSpPr>
            <p:nvPr/>
          </p:nvCxnSpPr>
          <p:spPr>
            <a:xfrm>
              <a:off x="4305300" y="1052612"/>
              <a:ext cx="3646856" cy="39900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8" name="椭圆 27">
              <a:extLst>
                <a:ext uri="{FF2B5EF4-FFF2-40B4-BE49-F238E27FC236}">
                  <a16:creationId xmlns:a16="http://schemas.microsoft.com/office/drawing/2014/main" id="{E3458022-32BD-626E-ADCD-B57EA5C6FEE2}"/>
                </a:ext>
              </a:extLst>
            </p:cNvPr>
            <p:cNvSpPr/>
            <p:nvPr/>
          </p:nvSpPr>
          <p:spPr>
            <a:xfrm>
              <a:off x="581880" y="1748457"/>
              <a:ext cx="22098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椭圆 28">
              <a:extLst>
                <a:ext uri="{FF2B5EF4-FFF2-40B4-BE49-F238E27FC236}">
                  <a16:creationId xmlns:a16="http://schemas.microsoft.com/office/drawing/2014/main" id="{99BC7C15-09A3-0EF8-762E-F8832469CE1E}"/>
                </a:ext>
              </a:extLst>
            </p:cNvPr>
            <p:cNvSpPr/>
            <p:nvPr/>
          </p:nvSpPr>
          <p:spPr>
            <a:xfrm rot="2289680">
              <a:off x="3835620" y="256745"/>
              <a:ext cx="22098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椭圆 29">
              <a:extLst>
                <a:ext uri="{FF2B5EF4-FFF2-40B4-BE49-F238E27FC236}">
                  <a16:creationId xmlns:a16="http://schemas.microsoft.com/office/drawing/2014/main" id="{868CAD85-1069-44BB-6803-D07AF97867F4}"/>
                </a:ext>
              </a:extLst>
            </p:cNvPr>
            <p:cNvSpPr/>
            <p:nvPr/>
          </p:nvSpPr>
          <p:spPr>
            <a:xfrm>
              <a:off x="1269641" y="1028789"/>
              <a:ext cx="22098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1" name="椭圆 30">
              <a:extLst>
                <a:ext uri="{FF2B5EF4-FFF2-40B4-BE49-F238E27FC236}">
                  <a16:creationId xmlns:a16="http://schemas.microsoft.com/office/drawing/2014/main" id="{48D7CA05-F5D2-5770-5FBE-A3F5FCEC82A1}"/>
                </a:ext>
              </a:extLst>
            </p:cNvPr>
            <p:cNvSpPr/>
            <p:nvPr/>
          </p:nvSpPr>
          <p:spPr>
            <a:xfrm rot="19259415">
              <a:off x="1255312" y="2760957"/>
              <a:ext cx="22098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椭圆 31">
              <a:extLst>
                <a:ext uri="{FF2B5EF4-FFF2-40B4-BE49-F238E27FC236}">
                  <a16:creationId xmlns:a16="http://schemas.microsoft.com/office/drawing/2014/main" id="{9CE9A98C-B4D5-7B57-481D-A41FDA6B7E2A}"/>
                </a:ext>
              </a:extLst>
            </p:cNvPr>
            <p:cNvSpPr/>
            <p:nvPr/>
          </p:nvSpPr>
          <p:spPr>
            <a:xfrm>
              <a:off x="3881340" y="4530516"/>
              <a:ext cx="22098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3" name="椭圆 32">
              <a:extLst>
                <a:ext uri="{FF2B5EF4-FFF2-40B4-BE49-F238E27FC236}">
                  <a16:creationId xmlns:a16="http://schemas.microsoft.com/office/drawing/2014/main" id="{F1E39BD2-E6D2-8BD8-06E9-A05D51BD15E0}"/>
                </a:ext>
              </a:extLst>
            </p:cNvPr>
            <p:cNvSpPr/>
            <p:nvPr/>
          </p:nvSpPr>
          <p:spPr>
            <a:xfrm rot="1828118">
              <a:off x="2305050" y="4852053"/>
              <a:ext cx="22098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4" name="椭圆 33">
              <a:extLst>
                <a:ext uri="{FF2B5EF4-FFF2-40B4-BE49-F238E27FC236}">
                  <a16:creationId xmlns:a16="http://schemas.microsoft.com/office/drawing/2014/main" id="{359696C8-B5AC-809A-C349-DF0F2A0EAE0D}"/>
                </a:ext>
              </a:extLst>
            </p:cNvPr>
            <p:cNvSpPr/>
            <p:nvPr/>
          </p:nvSpPr>
          <p:spPr>
            <a:xfrm>
              <a:off x="8774661" y="1916834"/>
              <a:ext cx="22098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5" name="椭圆 34">
              <a:extLst>
                <a:ext uri="{FF2B5EF4-FFF2-40B4-BE49-F238E27FC236}">
                  <a16:creationId xmlns:a16="http://schemas.microsoft.com/office/drawing/2014/main" id="{D15146C5-9677-D13F-8908-8D0E2C8DFEF0}"/>
                </a:ext>
              </a:extLst>
            </p:cNvPr>
            <p:cNvSpPr/>
            <p:nvPr/>
          </p:nvSpPr>
          <p:spPr>
            <a:xfrm>
              <a:off x="3256500" y="5238955"/>
              <a:ext cx="22098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6" name="椭圆 35">
              <a:extLst>
                <a:ext uri="{FF2B5EF4-FFF2-40B4-BE49-F238E27FC236}">
                  <a16:creationId xmlns:a16="http://schemas.microsoft.com/office/drawing/2014/main" id="{4FA7BB90-5960-4B91-80DD-73A76C457DC7}"/>
                </a:ext>
              </a:extLst>
            </p:cNvPr>
            <p:cNvSpPr/>
            <p:nvPr/>
          </p:nvSpPr>
          <p:spPr>
            <a:xfrm>
              <a:off x="699135" y="1297492"/>
              <a:ext cx="22098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7" name="椭圆 36">
              <a:extLst>
                <a:ext uri="{FF2B5EF4-FFF2-40B4-BE49-F238E27FC236}">
                  <a16:creationId xmlns:a16="http://schemas.microsoft.com/office/drawing/2014/main" id="{7417D9E5-EDDC-9601-3A68-F0A0A9948A69}"/>
                </a:ext>
              </a:extLst>
            </p:cNvPr>
            <p:cNvSpPr/>
            <p:nvPr/>
          </p:nvSpPr>
          <p:spPr>
            <a:xfrm rot="1571783">
              <a:off x="7861766" y="798927"/>
              <a:ext cx="22098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8" name="椭圆 37">
              <a:extLst>
                <a:ext uri="{FF2B5EF4-FFF2-40B4-BE49-F238E27FC236}">
                  <a16:creationId xmlns:a16="http://schemas.microsoft.com/office/drawing/2014/main" id="{0ADFB9A5-2CFC-7FBE-9569-A8E7AE5C0DB0}"/>
                </a:ext>
              </a:extLst>
            </p:cNvPr>
            <p:cNvSpPr/>
            <p:nvPr/>
          </p:nvSpPr>
          <p:spPr>
            <a:xfrm rot="2356054">
              <a:off x="3642087" y="1616384"/>
              <a:ext cx="22098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44" name="直接箭头连接符 43">
              <a:extLst>
                <a:ext uri="{FF2B5EF4-FFF2-40B4-BE49-F238E27FC236}">
                  <a16:creationId xmlns:a16="http://schemas.microsoft.com/office/drawing/2014/main" id="{C7C63A71-EA8D-E4A8-2E66-BDB15F31484B}"/>
                </a:ext>
              </a:extLst>
            </p:cNvPr>
            <p:cNvCxnSpPr>
              <a:stCxn id="30" idx="4"/>
              <a:endCxn id="2" idx="0"/>
            </p:cNvCxnSpPr>
            <p:nvPr/>
          </p:nvCxnSpPr>
          <p:spPr>
            <a:xfrm>
              <a:off x="1380131" y="1249769"/>
              <a:ext cx="60049" cy="363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33452B71-7836-5D7F-C714-25738EB469CE}"/>
                </a:ext>
              </a:extLst>
            </p:cNvPr>
            <p:cNvCxnSpPr>
              <a:stCxn id="36" idx="5"/>
              <a:endCxn id="2" idx="1"/>
            </p:cNvCxnSpPr>
            <p:nvPr/>
          </p:nvCxnSpPr>
          <p:spPr>
            <a:xfrm>
              <a:off x="887753" y="1486110"/>
              <a:ext cx="334207" cy="21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323D37E7-5CC1-05F8-1CB1-B1953D0149D9}"/>
                </a:ext>
              </a:extLst>
            </p:cNvPr>
            <p:cNvCxnSpPr>
              <a:cxnSpLocks/>
              <a:stCxn id="28" idx="6"/>
              <a:endCxn id="2" idx="2"/>
            </p:cNvCxnSpPr>
            <p:nvPr/>
          </p:nvCxnSpPr>
          <p:spPr>
            <a:xfrm>
              <a:off x="802860" y="1858947"/>
              <a:ext cx="328710" cy="63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42C79326-6CB7-6DA8-F5ED-6D3FEAED3946}"/>
                </a:ext>
              </a:extLst>
            </p:cNvPr>
            <p:cNvCxnSpPr>
              <a:cxnSpLocks/>
              <a:stCxn id="31" idx="7"/>
              <a:endCxn id="2" idx="4"/>
            </p:cNvCxnSpPr>
            <p:nvPr/>
          </p:nvCxnSpPr>
          <p:spPr>
            <a:xfrm flipV="1">
              <a:off x="1377333" y="2230955"/>
              <a:ext cx="62847" cy="53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C84EB07D-93F0-60A7-0944-BB3722E83EC9}"/>
                </a:ext>
              </a:extLst>
            </p:cNvPr>
            <p:cNvCxnSpPr>
              <a:stCxn id="29" idx="5"/>
              <a:endCxn id="9" idx="0"/>
            </p:cNvCxnSpPr>
            <p:nvPr/>
          </p:nvCxnSpPr>
          <p:spPr>
            <a:xfrm>
              <a:off x="3959266" y="476939"/>
              <a:ext cx="37424" cy="267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04E07FE9-9B9D-4710-07D5-7267F8DA6AA6}"/>
                </a:ext>
              </a:extLst>
            </p:cNvPr>
            <p:cNvCxnSpPr>
              <a:stCxn id="38" idx="0"/>
              <a:endCxn id="9" idx="4"/>
            </p:cNvCxnSpPr>
            <p:nvPr/>
          </p:nvCxnSpPr>
          <p:spPr>
            <a:xfrm flipV="1">
              <a:off x="3822511" y="1361222"/>
              <a:ext cx="174179" cy="2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6" name="直接箭头连接符 4095">
              <a:extLst>
                <a:ext uri="{FF2B5EF4-FFF2-40B4-BE49-F238E27FC236}">
                  <a16:creationId xmlns:a16="http://schemas.microsoft.com/office/drawing/2014/main" id="{529133B2-ED10-04F4-7307-319D2DFF8136}"/>
                </a:ext>
              </a:extLst>
            </p:cNvPr>
            <p:cNvCxnSpPr>
              <a:stCxn id="35" idx="0"/>
              <a:endCxn id="8" idx="5"/>
            </p:cNvCxnSpPr>
            <p:nvPr/>
          </p:nvCxnSpPr>
          <p:spPr>
            <a:xfrm flipV="1">
              <a:off x="3366990" y="4787685"/>
              <a:ext cx="21150" cy="451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8" name="直接箭头连接符 4097">
              <a:extLst>
                <a:ext uri="{FF2B5EF4-FFF2-40B4-BE49-F238E27FC236}">
                  <a16:creationId xmlns:a16="http://schemas.microsoft.com/office/drawing/2014/main" id="{49D5DC01-F3BA-40BE-A63A-002AC6F51DC3}"/>
                </a:ext>
              </a:extLst>
            </p:cNvPr>
            <p:cNvCxnSpPr>
              <a:stCxn id="32" idx="2"/>
              <a:endCxn id="8" idx="6"/>
            </p:cNvCxnSpPr>
            <p:nvPr/>
          </p:nvCxnSpPr>
          <p:spPr>
            <a:xfrm flipH="1" flipV="1">
              <a:off x="3478530" y="4569465"/>
              <a:ext cx="402810" cy="7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1" name="直接箭头连接符 4100">
              <a:extLst>
                <a:ext uri="{FF2B5EF4-FFF2-40B4-BE49-F238E27FC236}">
                  <a16:creationId xmlns:a16="http://schemas.microsoft.com/office/drawing/2014/main" id="{E0E89C64-6A79-5C71-B185-FD448704B311}"/>
                </a:ext>
              </a:extLst>
            </p:cNvPr>
            <p:cNvCxnSpPr>
              <a:stCxn id="33" idx="7"/>
              <a:endCxn id="8" idx="3"/>
            </p:cNvCxnSpPr>
            <p:nvPr/>
          </p:nvCxnSpPr>
          <p:spPr>
            <a:xfrm flipV="1">
              <a:off x="2522495" y="4787685"/>
              <a:ext cx="429205" cy="14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5" name="直接箭头连接符 4104">
              <a:extLst>
                <a:ext uri="{FF2B5EF4-FFF2-40B4-BE49-F238E27FC236}">
                  <a16:creationId xmlns:a16="http://schemas.microsoft.com/office/drawing/2014/main" id="{5E21BA4A-7498-EF2D-2CB9-8B620BB1A3E2}"/>
                </a:ext>
              </a:extLst>
            </p:cNvPr>
            <p:cNvCxnSpPr>
              <a:stCxn id="37" idx="5"/>
              <a:endCxn id="4" idx="0"/>
            </p:cNvCxnSpPr>
            <p:nvPr/>
          </p:nvCxnSpPr>
          <p:spPr>
            <a:xfrm>
              <a:off x="8007870" y="1014010"/>
              <a:ext cx="162506" cy="34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9" name="直接箭头连接符 4108">
              <a:extLst>
                <a:ext uri="{FF2B5EF4-FFF2-40B4-BE49-F238E27FC236}">
                  <a16:creationId xmlns:a16="http://schemas.microsoft.com/office/drawing/2014/main" id="{758D5E62-012F-13E3-7754-2B09DF0D0147}"/>
                </a:ext>
              </a:extLst>
            </p:cNvPr>
            <p:cNvCxnSpPr>
              <a:stCxn id="34" idx="2"/>
              <a:endCxn id="4" idx="5"/>
            </p:cNvCxnSpPr>
            <p:nvPr/>
          </p:nvCxnSpPr>
          <p:spPr>
            <a:xfrm flipH="1" flipV="1">
              <a:off x="8388596" y="1888052"/>
              <a:ext cx="386065" cy="139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111" name="矩形: 圆角 4110">
            <a:extLst>
              <a:ext uri="{FF2B5EF4-FFF2-40B4-BE49-F238E27FC236}">
                <a16:creationId xmlns:a16="http://schemas.microsoft.com/office/drawing/2014/main" id="{59F2A5B2-7E86-ABD2-8DF8-FC6F234F87AB}"/>
              </a:ext>
            </a:extLst>
          </p:cNvPr>
          <p:cNvSpPr/>
          <p:nvPr/>
        </p:nvSpPr>
        <p:spPr>
          <a:xfrm>
            <a:off x="591764" y="422910"/>
            <a:ext cx="9668341" cy="6000750"/>
          </a:xfrm>
          <a:prstGeom prst="roundRect">
            <a:avLst/>
          </a:pr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矩形 2">
            <a:extLst>
              <a:ext uri="{FF2B5EF4-FFF2-40B4-BE49-F238E27FC236}">
                <a16:creationId xmlns:a16="http://schemas.microsoft.com/office/drawing/2014/main" id="{B9445D22-1E3C-7A4E-E683-79C3718801CD}"/>
              </a:ext>
            </a:extLst>
          </p:cNvPr>
          <p:cNvSpPr/>
          <p:nvPr/>
        </p:nvSpPr>
        <p:spPr>
          <a:xfrm>
            <a:off x="2007079" y="2333162"/>
            <a:ext cx="7802136" cy="1754326"/>
          </a:xfrm>
          <a:prstGeom prst="rect">
            <a:avLst/>
          </a:prstGeom>
          <a:noFill/>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Wireless Sensor Networks</a:t>
            </a:r>
          </a:p>
          <a:p>
            <a:pPr algn="ctr"/>
            <a:r>
              <a:rPr lang="en-US" altLang="zh-CN"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
            </a:r>
            <a:r>
              <a:rPr lang="en-US" altLang="zh-CN"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imulation and localization</a:t>
            </a:r>
            <a:endParaRPr lang="zh-CN" alt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100" name="Picture 4" descr="Télécom Paris — Wikipédia">
            <a:extLst>
              <a:ext uri="{FF2B5EF4-FFF2-40B4-BE49-F238E27FC236}">
                <a16:creationId xmlns:a16="http://schemas.microsoft.com/office/drawing/2014/main" id="{EB15C5CC-1D93-B99A-5A92-6EF30309B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0105" y="0"/>
            <a:ext cx="1340131" cy="21052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12" name="表格 4112">
            <a:extLst>
              <a:ext uri="{FF2B5EF4-FFF2-40B4-BE49-F238E27FC236}">
                <a16:creationId xmlns:a16="http://schemas.microsoft.com/office/drawing/2014/main" id="{842A847C-04C7-5444-582A-2284AEC19D4B}"/>
              </a:ext>
            </a:extLst>
          </p:cNvPr>
          <p:cNvGraphicFramePr>
            <a:graphicFrameLocks noGrp="1"/>
          </p:cNvGraphicFramePr>
          <p:nvPr>
            <p:extLst>
              <p:ext uri="{D42A27DB-BD31-4B8C-83A1-F6EECF244321}">
                <p14:modId xmlns:p14="http://schemas.microsoft.com/office/powerpoint/2010/main" val="2702770174"/>
              </p:ext>
            </p:extLst>
          </p:nvPr>
        </p:nvGraphicFramePr>
        <p:xfrm>
          <a:off x="7016388" y="5490289"/>
          <a:ext cx="5585654" cy="1010920"/>
        </p:xfrm>
        <a:graphic>
          <a:graphicData uri="http://schemas.openxmlformats.org/drawingml/2006/table">
            <a:tbl>
              <a:tblPr firstRow="1" bandRow="1">
                <a:tableStyleId>{5C22544A-7EE6-4342-B048-85BDC9FD1C3A}</a:tableStyleId>
              </a:tblPr>
              <a:tblGrid>
                <a:gridCol w="1178922">
                  <a:extLst>
                    <a:ext uri="{9D8B030D-6E8A-4147-A177-3AD203B41FA5}">
                      <a16:colId xmlns:a16="http://schemas.microsoft.com/office/drawing/2014/main" val="514479646"/>
                    </a:ext>
                  </a:extLst>
                </a:gridCol>
                <a:gridCol w="4406732">
                  <a:extLst>
                    <a:ext uri="{9D8B030D-6E8A-4147-A177-3AD203B41FA5}">
                      <a16:colId xmlns:a16="http://schemas.microsoft.com/office/drawing/2014/main" val="809517846"/>
                    </a:ext>
                  </a:extLst>
                </a:gridCol>
              </a:tblGrid>
              <a:tr h="370840">
                <a:tc>
                  <a:txBody>
                    <a:bodyPr/>
                    <a:lstStyle/>
                    <a:p>
                      <a:r>
                        <a:rPr lang="en-US" b="0" dirty="0">
                          <a:solidFill>
                            <a:schemeClr val="tx1"/>
                          </a:solidFill>
                        </a:rPr>
                        <a:t>Presenter     </a:t>
                      </a:r>
                      <a:endParaRPr lang="fr-CA"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b="0" dirty="0">
                          <a:solidFill>
                            <a:schemeClr val="tx1"/>
                          </a:solidFill>
                        </a:rPr>
                        <a:t>: Yukun LIU</a:t>
                      </a:r>
                      <a:endParaRPr lang="fr-CA"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8435009"/>
                  </a:ext>
                </a:extLst>
              </a:tr>
              <a:tr h="370840">
                <a:tc>
                  <a:txBody>
                    <a:bodyPr/>
                    <a:lstStyle/>
                    <a:p>
                      <a:r>
                        <a:rPr lang="en-US" b="0" dirty="0">
                          <a:solidFill>
                            <a:schemeClr val="tx1"/>
                          </a:solidFill>
                        </a:rPr>
                        <a:t>Supervisor   </a:t>
                      </a:r>
                      <a:endParaRPr lang="fr-CA"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b="0" dirty="0">
                          <a:solidFill>
                            <a:schemeClr val="tx1"/>
                          </a:solidFill>
                        </a:rPr>
                        <a:t>: Prof. Pascal Bianchi</a:t>
                      </a:r>
                    </a:p>
                    <a:p>
                      <a:r>
                        <a:rPr lang="fr-CA" b="0" dirty="0">
                          <a:solidFill>
                            <a:schemeClr val="tx1"/>
                          </a:solidFill>
                        </a:rPr>
                        <a:t>  Prof. Ons Jelassi Ben Atallah</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1716688"/>
                  </a:ext>
                </a:extLst>
              </a:tr>
            </a:tbl>
          </a:graphicData>
        </a:graphic>
      </p:graphicFrame>
      <p:sp>
        <p:nvSpPr>
          <p:cNvPr id="4113" name="灯片编号占位符 4112">
            <a:extLst>
              <a:ext uri="{FF2B5EF4-FFF2-40B4-BE49-F238E27FC236}">
                <a16:creationId xmlns:a16="http://schemas.microsoft.com/office/drawing/2014/main" id="{215BC683-2BD8-B69B-91B9-866126BC601C}"/>
              </a:ext>
            </a:extLst>
          </p:cNvPr>
          <p:cNvSpPr>
            <a:spLocks noGrp="1"/>
          </p:cNvSpPr>
          <p:nvPr>
            <p:ph type="sldNum" sz="quarter" idx="12"/>
          </p:nvPr>
        </p:nvSpPr>
        <p:spPr/>
        <p:txBody>
          <a:bodyPr/>
          <a:lstStyle/>
          <a:p>
            <a:fld id="{8B761FE0-AA87-4AE6-AED3-514C8F1D44C3}" type="slidenum">
              <a:rPr lang="fr-CA" smtClean="0"/>
              <a:t>1</a:t>
            </a:fld>
            <a:endParaRPr lang="fr-CA"/>
          </a:p>
        </p:txBody>
      </p:sp>
    </p:spTree>
    <p:extLst>
      <p:ext uri="{BB962C8B-B14F-4D97-AF65-F5344CB8AC3E}">
        <p14:creationId xmlns:p14="http://schemas.microsoft.com/office/powerpoint/2010/main" val="2750807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9B2770-0AEE-A4C4-289A-C2A3D0D18409}"/>
              </a:ext>
            </a:extLst>
          </p:cNvPr>
          <p:cNvPicPr>
            <a:picLocks noChangeAspect="1"/>
          </p:cNvPicPr>
          <p:nvPr/>
        </p:nvPicPr>
        <p:blipFill>
          <a:blip r:embed="rId3"/>
          <a:stretch>
            <a:fillRect/>
          </a:stretch>
        </p:blipFill>
        <p:spPr>
          <a:xfrm>
            <a:off x="233251" y="2748641"/>
            <a:ext cx="6499362" cy="3544583"/>
          </a:xfrm>
          <a:prstGeom prst="rect">
            <a:avLst/>
          </a:prstGeom>
        </p:spPr>
      </p:pic>
      <p:sp>
        <p:nvSpPr>
          <p:cNvPr id="4" name="标题 3">
            <a:extLst>
              <a:ext uri="{FF2B5EF4-FFF2-40B4-BE49-F238E27FC236}">
                <a16:creationId xmlns:a16="http://schemas.microsoft.com/office/drawing/2014/main" id="{EEA0FF08-64F9-1831-AF2A-8BF6D7E3FEBD}"/>
              </a:ext>
            </a:extLst>
          </p:cNvPr>
          <p:cNvSpPr>
            <a:spLocks noGrp="1"/>
          </p:cNvSpPr>
          <p:nvPr>
            <p:ph type="title"/>
          </p:nvPr>
        </p:nvSpPr>
        <p:spPr/>
        <p:txBody>
          <a:bodyPr/>
          <a:lstStyle/>
          <a:p>
            <a:r>
              <a:rPr lang="fr-CA" dirty="0"/>
              <a:t>Data overview</a:t>
            </a:r>
          </a:p>
        </p:txBody>
      </p:sp>
      <p:pic>
        <p:nvPicPr>
          <p:cNvPr id="6" name="图片 5">
            <a:extLst>
              <a:ext uri="{FF2B5EF4-FFF2-40B4-BE49-F238E27FC236}">
                <a16:creationId xmlns:a16="http://schemas.microsoft.com/office/drawing/2014/main" id="{53788450-EE8B-EBF8-4C97-4FC38FACD25E}"/>
              </a:ext>
            </a:extLst>
          </p:cNvPr>
          <p:cNvPicPr>
            <a:picLocks noChangeAspect="1"/>
          </p:cNvPicPr>
          <p:nvPr/>
        </p:nvPicPr>
        <p:blipFill rotWithShape="1">
          <a:blip r:embed="rId4"/>
          <a:srcRect l="2624" r="-1"/>
          <a:stretch/>
        </p:blipFill>
        <p:spPr>
          <a:xfrm>
            <a:off x="6598143" y="2779812"/>
            <a:ext cx="4621187" cy="3064465"/>
          </a:xfrm>
          <a:prstGeom prst="rect">
            <a:avLst/>
          </a:prstGeom>
        </p:spPr>
      </p:pic>
      <p:sp>
        <p:nvSpPr>
          <p:cNvPr id="5" name="文本框 4">
            <a:extLst>
              <a:ext uri="{FF2B5EF4-FFF2-40B4-BE49-F238E27FC236}">
                <a16:creationId xmlns:a16="http://schemas.microsoft.com/office/drawing/2014/main" id="{787F93B5-51F7-F41E-A054-5161F4127C8A}"/>
              </a:ext>
            </a:extLst>
          </p:cNvPr>
          <p:cNvSpPr txBox="1"/>
          <p:nvPr/>
        </p:nvSpPr>
        <p:spPr>
          <a:xfrm>
            <a:off x="739588" y="1690688"/>
            <a:ext cx="10838330" cy="954107"/>
          </a:xfrm>
          <a:prstGeom prst="rect">
            <a:avLst/>
          </a:prstGeom>
          <a:noFill/>
        </p:spPr>
        <p:txBody>
          <a:bodyPr wrap="square" rtlCol="0">
            <a:spAutoFit/>
          </a:bodyPr>
          <a:lstStyle/>
          <a:p>
            <a:r>
              <a:rPr lang="en-US" sz="2800" dirty="0"/>
              <a:t>One example of data from simulation in London, with 400 transmitters and 25 receivers, and CIR as signal measurements.</a:t>
            </a:r>
            <a:endParaRPr lang="fr-CA" sz="2400" dirty="0"/>
          </a:p>
        </p:txBody>
      </p:sp>
      <p:sp>
        <p:nvSpPr>
          <p:cNvPr id="2" name="灯片编号占位符 1">
            <a:extLst>
              <a:ext uri="{FF2B5EF4-FFF2-40B4-BE49-F238E27FC236}">
                <a16:creationId xmlns:a16="http://schemas.microsoft.com/office/drawing/2014/main" id="{A5B16C80-3322-A5EA-C446-F9DC4ECA36C0}"/>
              </a:ext>
            </a:extLst>
          </p:cNvPr>
          <p:cNvSpPr>
            <a:spLocks noGrp="1"/>
          </p:cNvSpPr>
          <p:nvPr>
            <p:ph type="sldNum" sz="quarter" idx="12"/>
          </p:nvPr>
        </p:nvSpPr>
        <p:spPr/>
        <p:txBody>
          <a:bodyPr/>
          <a:lstStyle/>
          <a:p>
            <a:fld id="{8B761FE0-AA87-4AE6-AED3-514C8F1D44C3}" type="slidenum">
              <a:rPr lang="fr-CA" smtClean="0"/>
              <a:t>10</a:t>
            </a:fld>
            <a:endParaRPr lang="fr-CA"/>
          </a:p>
        </p:txBody>
      </p:sp>
      <p:sp>
        <p:nvSpPr>
          <p:cNvPr id="7" name="文本框 6">
            <a:extLst>
              <a:ext uri="{FF2B5EF4-FFF2-40B4-BE49-F238E27FC236}">
                <a16:creationId xmlns:a16="http://schemas.microsoft.com/office/drawing/2014/main" id="{A5609822-F0CC-E825-A338-00757810B79C}"/>
              </a:ext>
            </a:extLst>
          </p:cNvPr>
          <p:cNvSpPr txBox="1"/>
          <p:nvPr/>
        </p:nvSpPr>
        <p:spPr>
          <a:xfrm>
            <a:off x="8481060" y="5923892"/>
            <a:ext cx="1645920" cy="369332"/>
          </a:xfrm>
          <a:prstGeom prst="rect">
            <a:avLst/>
          </a:prstGeom>
          <a:noFill/>
        </p:spPr>
        <p:txBody>
          <a:bodyPr wrap="square" rtlCol="0">
            <a:spAutoFit/>
          </a:bodyPr>
          <a:lstStyle/>
          <a:p>
            <a:r>
              <a:rPr lang="en-US" dirty="0"/>
              <a:t>CIR overview</a:t>
            </a:r>
            <a:endParaRPr lang="fr-CA" dirty="0"/>
          </a:p>
        </p:txBody>
      </p:sp>
    </p:spTree>
    <p:extLst>
      <p:ext uri="{BB962C8B-B14F-4D97-AF65-F5344CB8AC3E}">
        <p14:creationId xmlns:p14="http://schemas.microsoft.com/office/powerpoint/2010/main" val="2418987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39AB7-14DE-8B39-5A90-039CBE28248F}"/>
              </a:ext>
            </a:extLst>
          </p:cNvPr>
          <p:cNvSpPr>
            <a:spLocks noGrp="1"/>
          </p:cNvSpPr>
          <p:nvPr>
            <p:ph type="title"/>
          </p:nvPr>
        </p:nvSpPr>
        <p:spPr/>
        <p:txBody>
          <a:bodyPr/>
          <a:lstStyle/>
          <a:p>
            <a:r>
              <a:rPr lang="fr-CA" dirty="0"/>
              <a:t>Simulation map</a:t>
            </a:r>
          </a:p>
        </p:txBody>
      </p:sp>
      <p:grpSp>
        <p:nvGrpSpPr>
          <p:cNvPr id="8" name="组合 7">
            <a:extLst>
              <a:ext uri="{FF2B5EF4-FFF2-40B4-BE49-F238E27FC236}">
                <a16:creationId xmlns:a16="http://schemas.microsoft.com/office/drawing/2014/main" id="{C0EAAF03-5383-CCBB-44F1-F8DE217ABDC0}"/>
              </a:ext>
            </a:extLst>
          </p:cNvPr>
          <p:cNvGrpSpPr/>
          <p:nvPr/>
        </p:nvGrpSpPr>
        <p:grpSpPr>
          <a:xfrm>
            <a:off x="1353386" y="4510438"/>
            <a:ext cx="1897661" cy="2170556"/>
            <a:chOff x="8846538" y="935547"/>
            <a:chExt cx="1897661" cy="2170556"/>
          </a:xfrm>
        </p:grpSpPr>
        <p:pic>
          <p:nvPicPr>
            <p:cNvPr id="6" name="图片 5">
              <a:extLst>
                <a:ext uri="{FF2B5EF4-FFF2-40B4-BE49-F238E27FC236}">
                  <a16:creationId xmlns:a16="http://schemas.microsoft.com/office/drawing/2014/main" id="{1546EFB3-8220-9A7E-B5D4-046DDC371D57}"/>
                </a:ext>
              </a:extLst>
            </p:cNvPr>
            <p:cNvPicPr>
              <a:picLocks noChangeAspect="1"/>
            </p:cNvPicPr>
            <p:nvPr/>
          </p:nvPicPr>
          <p:blipFill>
            <a:blip r:embed="rId3"/>
            <a:stretch>
              <a:fillRect/>
            </a:stretch>
          </p:blipFill>
          <p:spPr>
            <a:xfrm>
              <a:off x="8846538" y="935547"/>
              <a:ext cx="1897661" cy="1822424"/>
            </a:xfrm>
            <a:prstGeom prst="rect">
              <a:avLst/>
            </a:prstGeom>
          </p:spPr>
        </p:pic>
        <p:sp>
          <p:nvSpPr>
            <p:cNvPr id="7" name="文本框 6">
              <a:extLst>
                <a:ext uri="{FF2B5EF4-FFF2-40B4-BE49-F238E27FC236}">
                  <a16:creationId xmlns:a16="http://schemas.microsoft.com/office/drawing/2014/main" id="{C8D87E32-E0EF-BC80-2303-EAFB55DF491C}"/>
                </a:ext>
              </a:extLst>
            </p:cNvPr>
            <p:cNvSpPr txBox="1"/>
            <p:nvPr/>
          </p:nvSpPr>
          <p:spPr>
            <a:xfrm flipH="1">
              <a:off x="9321799" y="2736771"/>
              <a:ext cx="1422400" cy="369332"/>
            </a:xfrm>
            <a:prstGeom prst="rect">
              <a:avLst/>
            </a:prstGeom>
            <a:noFill/>
          </p:spPr>
          <p:txBody>
            <a:bodyPr wrap="square" rtlCol="0">
              <a:spAutoFit/>
            </a:bodyPr>
            <a:lstStyle/>
            <a:p>
              <a:r>
                <a:rPr lang="fr-CA" dirty="0"/>
                <a:t>London</a:t>
              </a:r>
            </a:p>
          </p:txBody>
        </p:sp>
      </p:grpSp>
      <p:grpSp>
        <p:nvGrpSpPr>
          <p:cNvPr id="12" name="组合 11">
            <a:extLst>
              <a:ext uri="{FF2B5EF4-FFF2-40B4-BE49-F238E27FC236}">
                <a16:creationId xmlns:a16="http://schemas.microsoft.com/office/drawing/2014/main" id="{AA17DC38-1E20-017A-92F7-91B8491BCD92}"/>
              </a:ext>
            </a:extLst>
          </p:cNvPr>
          <p:cNvGrpSpPr/>
          <p:nvPr/>
        </p:nvGrpSpPr>
        <p:grpSpPr>
          <a:xfrm>
            <a:off x="3867340" y="4498382"/>
            <a:ext cx="2225108" cy="2128964"/>
            <a:chOff x="5140892" y="3692092"/>
            <a:chExt cx="2225108" cy="2128964"/>
          </a:xfrm>
        </p:grpSpPr>
        <p:pic>
          <p:nvPicPr>
            <p:cNvPr id="10" name="图片 9">
              <a:extLst>
                <a:ext uri="{FF2B5EF4-FFF2-40B4-BE49-F238E27FC236}">
                  <a16:creationId xmlns:a16="http://schemas.microsoft.com/office/drawing/2014/main" id="{234974EC-CAAE-C3B5-0688-400D8FC8697F}"/>
                </a:ext>
              </a:extLst>
            </p:cNvPr>
            <p:cNvPicPr>
              <a:picLocks noChangeAspect="1"/>
            </p:cNvPicPr>
            <p:nvPr/>
          </p:nvPicPr>
          <p:blipFill>
            <a:blip r:embed="rId4"/>
            <a:stretch>
              <a:fillRect/>
            </a:stretch>
          </p:blipFill>
          <p:spPr>
            <a:xfrm>
              <a:off x="5140892" y="3692092"/>
              <a:ext cx="1910215" cy="1822424"/>
            </a:xfrm>
            <a:prstGeom prst="rect">
              <a:avLst/>
            </a:prstGeom>
          </p:spPr>
        </p:pic>
        <p:sp>
          <p:nvSpPr>
            <p:cNvPr id="11" name="文本框 10">
              <a:extLst>
                <a:ext uri="{FF2B5EF4-FFF2-40B4-BE49-F238E27FC236}">
                  <a16:creationId xmlns:a16="http://schemas.microsoft.com/office/drawing/2014/main" id="{8FD9413D-87D4-1FB1-0017-9AC0B57E2090}"/>
                </a:ext>
              </a:extLst>
            </p:cNvPr>
            <p:cNvSpPr txBox="1"/>
            <p:nvPr/>
          </p:nvSpPr>
          <p:spPr>
            <a:xfrm>
              <a:off x="5702300" y="5451724"/>
              <a:ext cx="1663700" cy="369332"/>
            </a:xfrm>
            <a:prstGeom prst="rect">
              <a:avLst/>
            </a:prstGeom>
            <a:noFill/>
          </p:spPr>
          <p:txBody>
            <a:bodyPr wrap="square" rtlCol="0">
              <a:spAutoFit/>
            </a:bodyPr>
            <a:lstStyle/>
            <a:p>
              <a:r>
                <a:rPr lang="fr-CA" dirty="0"/>
                <a:t>Paris</a:t>
              </a:r>
            </a:p>
          </p:txBody>
        </p:sp>
      </p:grpSp>
      <p:grpSp>
        <p:nvGrpSpPr>
          <p:cNvPr id="16" name="组合 15">
            <a:extLst>
              <a:ext uri="{FF2B5EF4-FFF2-40B4-BE49-F238E27FC236}">
                <a16:creationId xmlns:a16="http://schemas.microsoft.com/office/drawing/2014/main" id="{7B0288F3-B910-787D-E42B-60D173C3D2D4}"/>
              </a:ext>
            </a:extLst>
          </p:cNvPr>
          <p:cNvGrpSpPr/>
          <p:nvPr/>
        </p:nvGrpSpPr>
        <p:grpSpPr>
          <a:xfrm>
            <a:off x="6393849" y="4498382"/>
            <a:ext cx="2439361" cy="2128964"/>
            <a:chOff x="3195736" y="4106357"/>
            <a:chExt cx="2439361" cy="2128964"/>
          </a:xfrm>
        </p:grpSpPr>
        <p:pic>
          <p:nvPicPr>
            <p:cNvPr id="14" name="图片 13">
              <a:extLst>
                <a:ext uri="{FF2B5EF4-FFF2-40B4-BE49-F238E27FC236}">
                  <a16:creationId xmlns:a16="http://schemas.microsoft.com/office/drawing/2014/main" id="{F74C0A8C-92AD-12FB-151F-12B5B1F5AC27}"/>
                </a:ext>
              </a:extLst>
            </p:cNvPr>
            <p:cNvPicPr>
              <a:picLocks noChangeAspect="1"/>
            </p:cNvPicPr>
            <p:nvPr/>
          </p:nvPicPr>
          <p:blipFill>
            <a:blip r:embed="rId5"/>
            <a:stretch>
              <a:fillRect/>
            </a:stretch>
          </p:blipFill>
          <p:spPr>
            <a:xfrm rot="10800000" flipV="1">
              <a:off x="3195736" y="4106357"/>
              <a:ext cx="1855328" cy="1813454"/>
            </a:xfrm>
            <a:prstGeom prst="rect">
              <a:avLst/>
            </a:prstGeom>
          </p:spPr>
        </p:pic>
        <p:sp>
          <p:nvSpPr>
            <p:cNvPr id="15" name="文本框 14">
              <a:extLst>
                <a:ext uri="{FF2B5EF4-FFF2-40B4-BE49-F238E27FC236}">
                  <a16:creationId xmlns:a16="http://schemas.microsoft.com/office/drawing/2014/main" id="{E4C7E853-54C4-9B2F-73E2-C15E7F8AC55D}"/>
                </a:ext>
              </a:extLst>
            </p:cNvPr>
            <p:cNvSpPr txBox="1"/>
            <p:nvPr/>
          </p:nvSpPr>
          <p:spPr>
            <a:xfrm>
              <a:off x="3691997" y="5865989"/>
              <a:ext cx="1943100" cy="369332"/>
            </a:xfrm>
            <a:prstGeom prst="rect">
              <a:avLst/>
            </a:prstGeom>
            <a:noFill/>
          </p:spPr>
          <p:txBody>
            <a:bodyPr wrap="square" rtlCol="0">
              <a:spAutoFit/>
            </a:bodyPr>
            <a:lstStyle/>
            <a:p>
              <a:r>
                <a:rPr lang="fr-CA" dirty="0"/>
                <a:t>Toulouse</a:t>
              </a:r>
            </a:p>
          </p:txBody>
        </p:sp>
      </p:grpSp>
      <p:pic>
        <p:nvPicPr>
          <p:cNvPr id="24" name="图片 23">
            <a:extLst>
              <a:ext uri="{FF2B5EF4-FFF2-40B4-BE49-F238E27FC236}">
                <a16:creationId xmlns:a16="http://schemas.microsoft.com/office/drawing/2014/main" id="{B3161EEF-43EA-DBBD-EE87-62CDBCB5030A}"/>
              </a:ext>
            </a:extLst>
          </p:cNvPr>
          <p:cNvPicPr>
            <a:picLocks noChangeAspect="1"/>
          </p:cNvPicPr>
          <p:nvPr/>
        </p:nvPicPr>
        <p:blipFill>
          <a:blip r:embed="rId6"/>
          <a:stretch>
            <a:fillRect/>
          </a:stretch>
        </p:blipFill>
        <p:spPr>
          <a:xfrm>
            <a:off x="8951328" y="4498382"/>
            <a:ext cx="1887286" cy="1908026"/>
          </a:xfrm>
          <a:prstGeom prst="rect">
            <a:avLst/>
          </a:prstGeom>
        </p:spPr>
      </p:pic>
      <p:pic>
        <p:nvPicPr>
          <p:cNvPr id="23" name="图片 22">
            <a:extLst>
              <a:ext uri="{FF2B5EF4-FFF2-40B4-BE49-F238E27FC236}">
                <a16:creationId xmlns:a16="http://schemas.microsoft.com/office/drawing/2014/main" id="{0F88B0C3-3F8A-54AE-41F5-7D487173A399}"/>
              </a:ext>
            </a:extLst>
          </p:cNvPr>
          <p:cNvPicPr>
            <a:picLocks noChangeAspect="1"/>
          </p:cNvPicPr>
          <p:nvPr/>
        </p:nvPicPr>
        <p:blipFill>
          <a:blip r:embed="rId7"/>
          <a:stretch>
            <a:fillRect/>
          </a:stretch>
        </p:blipFill>
        <p:spPr>
          <a:xfrm>
            <a:off x="8951328" y="4498382"/>
            <a:ext cx="1890143" cy="1908026"/>
          </a:xfrm>
          <a:prstGeom prst="rect">
            <a:avLst/>
          </a:prstGeom>
        </p:spPr>
      </p:pic>
      <p:sp>
        <p:nvSpPr>
          <p:cNvPr id="25" name="文本框 24">
            <a:extLst>
              <a:ext uri="{FF2B5EF4-FFF2-40B4-BE49-F238E27FC236}">
                <a16:creationId xmlns:a16="http://schemas.microsoft.com/office/drawing/2014/main" id="{F8C727F2-1431-3AC9-22A9-65EB285B6681}"/>
              </a:ext>
            </a:extLst>
          </p:cNvPr>
          <p:cNvSpPr txBox="1"/>
          <p:nvPr/>
        </p:nvSpPr>
        <p:spPr>
          <a:xfrm>
            <a:off x="838200" y="1707506"/>
            <a:ext cx="11319863" cy="523220"/>
          </a:xfrm>
          <a:prstGeom prst="rect">
            <a:avLst/>
          </a:prstGeom>
          <a:noFill/>
        </p:spPr>
        <p:txBody>
          <a:bodyPr wrap="square" rtlCol="0">
            <a:spAutoFit/>
          </a:bodyPr>
          <a:lstStyle/>
          <a:p>
            <a:r>
              <a:rPr lang="en-US" sz="2800" dirty="0"/>
              <a:t>Simulations are conducted for several cities with same network configuration</a:t>
            </a:r>
            <a:endParaRPr lang="fr-CA" sz="2800" dirty="0"/>
          </a:p>
        </p:txBody>
      </p:sp>
      <p:pic>
        <p:nvPicPr>
          <p:cNvPr id="5" name="图片 4">
            <a:extLst>
              <a:ext uri="{FF2B5EF4-FFF2-40B4-BE49-F238E27FC236}">
                <a16:creationId xmlns:a16="http://schemas.microsoft.com/office/drawing/2014/main" id="{1F0C7C69-621B-6804-4DEE-717CFFAE3469}"/>
              </a:ext>
            </a:extLst>
          </p:cNvPr>
          <p:cNvPicPr>
            <a:picLocks noChangeAspect="1"/>
          </p:cNvPicPr>
          <p:nvPr/>
        </p:nvPicPr>
        <p:blipFill>
          <a:blip r:embed="rId8"/>
          <a:stretch>
            <a:fillRect/>
          </a:stretch>
        </p:blipFill>
        <p:spPr>
          <a:xfrm>
            <a:off x="1092241" y="2391833"/>
            <a:ext cx="10000414" cy="2074334"/>
          </a:xfrm>
          <a:prstGeom prst="rect">
            <a:avLst/>
          </a:prstGeom>
        </p:spPr>
      </p:pic>
      <p:sp>
        <p:nvSpPr>
          <p:cNvPr id="3" name="灯片编号占位符 2">
            <a:extLst>
              <a:ext uri="{FF2B5EF4-FFF2-40B4-BE49-F238E27FC236}">
                <a16:creationId xmlns:a16="http://schemas.microsoft.com/office/drawing/2014/main" id="{84DD907B-7065-53BA-A68F-946F20D5F495}"/>
              </a:ext>
            </a:extLst>
          </p:cNvPr>
          <p:cNvSpPr>
            <a:spLocks noGrp="1"/>
          </p:cNvSpPr>
          <p:nvPr>
            <p:ph type="sldNum" sz="quarter" idx="12"/>
          </p:nvPr>
        </p:nvSpPr>
        <p:spPr/>
        <p:txBody>
          <a:bodyPr/>
          <a:lstStyle/>
          <a:p>
            <a:fld id="{8B761FE0-AA87-4AE6-AED3-514C8F1D44C3}" type="slidenum">
              <a:rPr lang="fr-CA" smtClean="0"/>
              <a:t>11</a:t>
            </a:fld>
            <a:endParaRPr lang="fr-CA"/>
          </a:p>
        </p:txBody>
      </p:sp>
    </p:spTree>
    <p:extLst>
      <p:ext uri="{BB962C8B-B14F-4D97-AF65-F5344CB8AC3E}">
        <p14:creationId xmlns:p14="http://schemas.microsoft.com/office/powerpoint/2010/main" val="172207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863A6-2697-326A-1E94-805C6AF41F9E}"/>
              </a:ext>
            </a:extLst>
          </p:cNvPr>
          <p:cNvSpPr>
            <a:spLocks noGrp="1"/>
          </p:cNvSpPr>
          <p:nvPr>
            <p:ph type="title"/>
          </p:nvPr>
        </p:nvSpPr>
        <p:spPr/>
        <p:txBody>
          <a:bodyPr/>
          <a:lstStyle/>
          <a:p>
            <a:r>
              <a:rPr lang="en-US" dirty="0"/>
              <a:t>Problem formulation</a:t>
            </a:r>
            <a:endParaRPr lang="fr-CA" dirty="0"/>
          </a:p>
        </p:txBody>
      </p:sp>
      <p:grpSp>
        <p:nvGrpSpPr>
          <p:cNvPr id="10" name="组合 9">
            <a:extLst>
              <a:ext uri="{FF2B5EF4-FFF2-40B4-BE49-F238E27FC236}">
                <a16:creationId xmlns:a16="http://schemas.microsoft.com/office/drawing/2014/main" id="{F12B684A-7915-1C3C-B719-8806B625CBCD}"/>
              </a:ext>
            </a:extLst>
          </p:cNvPr>
          <p:cNvGrpSpPr/>
          <p:nvPr/>
        </p:nvGrpSpPr>
        <p:grpSpPr>
          <a:xfrm>
            <a:off x="1952166" y="2105561"/>
            <a:ext cx="8287668" cy="2646878"/>
            <a:chOff x="1380477" y="1837716"/>
            <a:chExt cx="8287668" cy="2646878"/>
          </a:xfrm>
        </p:grpSpPr>
        <p:pic>
          <p:nvPicPr>
            <p:cNvPr id="3" name="图片 2">
              <a:extLst>
                <a:ext uri="{FF2B5EF4-FFF2-40B4-BE49-F238E27FC236}">
                  <a16:creationId xmlns:a16="http://schemas.microsoft.com/office/drawing/2014/main" id="{122E7A74-407F-CD8E-F677-ACC8C8F54580}"/>
                </a:ext>
              </a:extLst>
            </p:cNvPr>
            <p:cNvPicPr>
              <a:picLocks noChangeAspect="1"/>
            </p:cNvPicPr>
            <p:nvPr/>
          </p:nvPicPr>
          <p:blipFill>
            <a:blip r:embed="rId2"/>
            <a:stretch>
              <a:fillRect/>
            </a:stretch>
          </p:blipFill>
          <p:spPr>
            <a:xfrm>
              <a:off x="3041897" y="2593613"/>
              <a:ext cx="3054103" cy="1670774"/>
            </a:xfrm>
            <a:prstGeom prst="rect">
              <a:avLst/>
            </a:prstGeom>
          </p:spPr>
        </p:pic>
        <p:sp>
          <p:nvSpPr>
            <p:cNvPr id="5" name="矩形 4">
              <a:extLst>
                <a:ext uri="{FF2B5EF4-FFF2-40B4-BE49-F238E27FC236}">
                  <a16:creationId xmlns:a16="http://schemas.microsoft.com/office/drawing/2014/main" id="{D6AD2E3A-E91F-42EB-17DE-18BAF5060840}"/>
                </a:ext>
              </a:extLst>
            </p:cNvPr>
            <p:cNvSpPr/>
            <p:nvPr/>
          </p:nvSpPr>
          <p:spPr>
            <a:xfrm>
              <a:off x="1380477" y="1837716"/>
              <a:ext cx="873100" cy="2646878"/>
            </a:xfrm>
            <a:prstGeom prst="rect">
              <a:avLst/>
            </a:prstGeom>
            <a:noFill/>
          </p:spPr>
          <p:txBody>
            <a:bodyPr wrap="square" lIns="91440" tIns="45720" rIns="91440" bIns="45720">
              <a:spAutoFit/>
            </a:bodyPr>
            <a:lstStyle/>
            <a:p>
              <a:pPr algn="ctr"/>
              <a:r>
                <a:rPr lang="en-US" sz="1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Edwardian Script ITC" panose="030303020407070D0804" pitchFamily="66" charset="0"/>
                </a:rPr>
                <a:t>f</a:t>
              </a:r>
              <a:endParaRPr lang="fr-CA" sz="1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Edwardian Script ITC" panose="030303020407070D0804" pitchFamily="66" charset="0"/>
              </a:endParaRPr>
            </a:p>
          </p:txBody>
        </p:sp>
        <p:sp>
          <p:nvSpPr>
            <p:cNvPr id="6" name="双括号 5">
              <a:extLst>
                <a:ext uri="{FF2B5EF4-FFF2-40B4-BE49-F238E27FC236}">
                  <a16:creationId xmlns:a16="http://schemas.microsoft.com/office/drawing/2014/main" id="{D32F2697-27F1-2962-8D05-6E648EFD529E}"/>
                </a:ext>
              </a:extLst>
            </p:cNvPr>
            <p:cNvSpPr/>
            <p:nvPr/>
          </p:nvSpPr>
          <p:spPr>
            <a:xfrm>
              <a:off x="2807383" y="2373406"/>
              <a:ext cx="3523129" cy="2111188"/>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CA"/>
            </a:p>
          </p:txBody>
        </p:sp>
        <p:sp>
          <p:nvSpPr>
            <p:cNvPr id="7" name="箭头: 右 6">
              <a:extLst>
                <a:ext uri="{FF2B5EF4-FFF2-40B4-BE49-F238E27FC236}">
                  <a16:creationId xmlns:a16="http://schemas.microsoft.com/office/drawing/2014/main" id="{585D32A7-870C-48D3-3DB4-FAD315B52882}"/>
                </a:ext>
              </a:extLst>
            </p:cNvPr>
            <p:cNvSpPr/>
            <p:nvPr/>
          </p:nvSpPr>
          <p:spPr>
            <a:xfrm>
              <a:off x="6884319" y="3161155"/>
              <a:ext cx="927847" cy="5782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A"/>
            </a:p>
          </p:txBody>
        </p:sp>
        <p:pic>
          <p:nvPicPr>
            <p:cNvPr id="9" name="图片 8">
              <a:extLst>
                <a:ext uri="{FF2B5EF4-FFF2-40B4-BE49-F238E27FC236}">
                  <a16:creationId xmlns:a16="http://schemas.microsoft.com/office/drawing/2014/main" id="{F04D204A-71C6-8DF1-30CE-F4D293B14CA0}"/>
                </a:ext>
              </a:extLst>
            </p:cNvPr>
            <p:cNvPicPr>
              <a:picLocks noChangeAspect="1"/>
            </p:cNvPicPr>
            <p:nvPr/>
          </p:nvPicPr>
          <p:blipFill>
            <a:blip r:embed="rId3"/>
            <a:stretch>
              <a:fillRect/>
            </a:stretch>
          </p:blipFill>
          <p:spPr>
            <a:xfrm>
              <a:off x="8110081" y="2729753"/>
              <a:ext cx="1558064" cy="1534634"/>
            </a:xfrm>
            <a:prstGeom prst="rect">
              <a:avLst/>
            </a:prstGeom>
          </p:spPr>
        </p:pic>
      </p:grpSp>
      <p:pic>
        <p:nvPicPr>
          <p:cNvPr id="12" name="图片 11">
            <a:extLst>
              <a:ext uri="{FF2B5EF4-FFF2-40B4-BE49-F238E27FC236}">
                <a16:creationId xmlns:a16="http://schemas.microsoft.com/office/drawing/2014/main" id="{92AD9D38-BC86-B901-2D21-A3A5E2862A60}"/>
              </a:ext>
            </a:extLst>
          </p:cNvPr>
          <p:cNvPicPr>
            <a:picLocks noChangeAspect="1"/>
          </p:cNvPicPr>
          <p:nvPr/>
        </p:nvPicPr>
        <p:blipFill>
          <a:blip r:embed="rId4"/>
          <a:stretch>
            <a:fillRect/>
          </a:stretch>
        </p:blipFill>
        <p:spPr>
          <a:xfrm>
            <a:off x="4961794" y="5082965"/>
            <a:ext cx="2268412" cy="584775"/>
          </a:xfrm>
          <a:prstGeom prst="rect">
            <a:avLst/>
          </a:prstGeom>
        </p:spPr>
      </p:pic>
      <p:sp>
        <p:nvSpPr>
          <p:cNvPr id="13" name="文本框 12">
            <a:extLst>
              <a:ext uri="{FF2B5EF4-FFF2-40B4-BE49-F238E27FC236}">
                <a16:creationId xmlns:a16="http://schemas.microsoft.com/office/drawing/2014/main" id="{09C81B1D-B81C-9163-5593-F0F123914BB0}"/>
              </a:ext>
            </a:extLst>
          </p:cNvPr>
          <p:cNvSpPr txBox="1"/>
          <p:nvPr/>
        </p:nvSpPr>
        <p:spPr>
          <a:xfrm>
            <a:off x="838200" y="1728826"/>
            <a:ext cx="10919012" cy="584775"/>
          </a:xfrm>
          <a:prstGeom prst="rect">
            <a:avLst/>
          </a:prstGeom>
          <a:noFill/>
        </p:spPr>
        <p:txBody>
          <a:bodyPr wrap="square" rtlCol="0">
            <a:spAutoFit/>
          </a:bodyPr>
          <a:lstStyle/>
          <a:p>
            <a:r>
              <a:rPr lang="en-US" sz="3200" dirty="0"/>
              <a:t>Find a function mapping measurements to geolocation</a:t>
            </a:r>
            <a:endParaRPr lang="fr-CA" sz="3200" dirty="0"/>
          </a:p>
        </p:txBody>
      </p:sp>
      <p:sp>
        <p:nvSpPr>
          <p:cNvPr id="4" name="灯片编号占位符 3">
            <a:extLst>
              <a:ext uri="{FF2B5EF4-FFF2-40B4-BE49-F238E27FC236}">
                <a16:creationId xmlns:a16="http://schemas.microsoft.com/office/drawing/2014/main" id="{C98EFAAC-E9CD-C9E9-E721-1535EEE0119E}"/>
              </a:ext>
            </a:extLst>
          </p:cNvPr>
          <p:cNvSpPr>
            <a:spLocks noGrp="1"/>
          </p:cNvSpPr>
          <p:nvPr>
            <p:ph type="sldNum" sz="quarter" idx="12"/>
          </p:nvPr>
        </p:nvSpPr>
        <p:spPr/>
        <p:txBody>
          <a:bodyPr/>
          <a:lstStyle/>
          <a:p>
            <a:fld id="{8B761FE0-AA87-4AE6-AED3-514C8F1D44C3}" type="slidenum">
              <a:rPr lang="fr-CA" smtClean="0"/>
              <a:t>12</a:t>
            </a:fld>
            <a:endParaRPr lang="fr-CA"/>
          </a:p>
        </p:txBody>
      </p:sp>
    </p:spTree>
    <p:extLst>
      <p:ext uri="{BB962C8B-B14F-4D97-AF65-F5344CB8AC3E}">
        <p14:creationId xmlns:p14="http://schemas.microsoft.com/office/powerpoint/2010/main" val="254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8598AC4-A738-1D41-5F0D-B2CA9778E595}"/>
              </a:ext>
            </a:extLst>
          </p:cNvPr>
          <p:cNvPicPr>
            <a:picLocks noChangeAspect="1"/>
          </p:cNvPicPr>
          <p:nvPr/>
        </p:nvPicPr>
        <p:blipFill rotWithShape="1">
          <a:blip r:embed="rId3"/>
          <a:srcRect b="15532"/>
          <a:stretch/>
        </p:blipFill>
        <p:spPr>
          <a:xfrm>
            <a:off x="4293416" y="2520518"/>
            <a:ext cx="4008980" cy="2709049"/>
          </a:xfrm>
          <a:prstGeom prst="rect">
            <a:avLst/>
          </a:prstGeom>
        </p:spPr>
      </p:pic>
      <p:sp>
        <p:nvSpPr>
          <p:cNvPr id="2" name="标题 1">
            <a:extLst>
              <a:ext uri="{FF2B5EF4-FFF2-40B4-BE49-F238E27FC236}">
                <a16:creationId xmlns:a16="http://schemas.microsoft.com/office/drawing/2014/main" id="{CCAB5157-2AE9-8B8B-EBC2-170A532821BF}"/>
              </a:ext>
            </a:extLst>
          </p:cNvPr>
          <p:cNvSpPr>
            <a:spLocks noGrp="1"/>
          </p:cNvSpPr>
          <p:nvPr>
            <p:ph type="title"/>
          </p:nvPr>
        </p:nvSpPr>
        <p:spPr/>
        <p:txBody>
          <a:bodyPr/>
          <a:lstStyle/>
          <a:p>
            <a:r>
              <a:rPr lang="en-US" dirty="0"/>
              <a:t>Localization with ensemble method</a:t>
            </a:r>
            <a:endParaRPr lang="fr-CA" dirty="0"/>
          </a:p>
        </p:txBody>
      </p:sp>
      <p:pic>
        <p:nvPicPr>
          <p:cNvPr id="5" name="图片 4">
            <a:extLst>
              <a:ext uri="{FF2B5EF4-FFF2-40B4-BE49-F238E27FC236}">
                <a16:creationId xmlns:a16="http://schemas.microsoft.com/office/drawing/2014/main" id="{91C28F76-4CB1-41FC-C9E9-566AB4582640}"/>
              </a:ext>
            </a:extLst>
          </p:cNvPr>
          <p:cNvPicPr>
            <a:picLocks noChangeAspect="1"/>
          </p:cNvPicPr>
          <p:nvPr/>
        </p:nvPicPr>
        <p:blipFill rotWithShape="1">
          <a:blip r:embed="rId4"/>
          <a:srcRect t="6134"/>
          <a:stretch/>
        </p:blipFill>
        <p:spPr>
          <a:xfrm>
            <a:off x="416741" y="2708915"/>
            <a:ext cx="3876675" cy="2709050"/>
          </a:xfrm>
          <a:prstGeom prst="rect">
            <a:avLst/>
          </a:prstGeom>
        </p:spPr>
      </p:pic>
      <p:sp>
        <p:nvSpPr>
          <p:cNvPr id="7" name="文本框 6">
            <a:extLst>
              <a:ext uri="{FF2B5EF4-FFF2-40B4-BE49-F238E27FC236}">
                <a16:creationId xmlns:a16="http://schemas.microsoft.com/office/drawing/2014/main" id="{ACABAECF-8350-C20B-33C8-1B7F12DF60C3}"/>
              </a:ext>
            </a:extLst>
          </p:cNvPr>
          <p:cNvSpPr txBox="1"/>
          <p:nvPr/>
        </p:nvSpPr>
        <p:spPr>
          <a:xfrm>
            <a:off x="838200" y="1837637"/>
            <a:ext cx="10363200" cy="523220"/>
          </a:xfrm>
          <a:prstGeom prst="rect">
            <a:avLst/>
          </a:prstGeom>
          <a:noFill/>
        </p:spPr>
        <p:txBody>
          <a:bodyPr wrap="square" rtlCol="0">
            <a:spAutoFit/>
          </a:bodyPr>
          <a:lstStyle/>
          <a:p>
            <a:r>
              <a:rPr lang="en-US" sz="2800" dirty="0"/>
              <a:t>Training ensemble methods for location prediction on London dataset.</a:t>
            </a:r>
          </a:p>
        </p:txBody>
      </p:sp>
      <p:sp>
        <p:nvSpPr>
          <p:cNvPr id="8" name="文本框 7">
            <a:extLst>
              <a:ext uri="{FF2B5EF4-FFF2-40B4-BE49-F238E27FC236}">
                <a16:creationId xmlns:a16="http://schemas.microsoft.com/office/drawing/2014/main" id="{E2557158-483E-0047-4568-8E12078E1D29}"/>
              </a:ext>
            </a:extLst>
          </p:cNvPr>
          <p:cNvSpPr txBox="1"/>
          <p:nvPr/>
        </p:nvSpPr>
        <p:spPr>
          <a:xfrm>
            <a:off x="838201" y="5421696"/>
            <a:ext cx="3455216" cy="923330"/>
          </a:xfrm>
          <a:prstGeom prst="rect">
            <a:avLst/>
          </a:prstGeom>
          <a:noFill/>
        </p:spPr>
        <p:txBody>
          <a:bodyPr wrap="square" rtlCol="0">
            <a:spAutoFit/>
          </a:bodyPr>
          <a:lstStyle/>
          <a:p>
            <a:r>
              <a:rPr lang="en-US" dirty="0"/>
              <a:t>An illustration of localization error measurements: LGBM on London data</a:t>
            </a:r>
            <a:endParaRPr lang="fr-CA" dirty="0"/>
          </a:p>
        </p:txBody>
      </p:sp>
      <p:grpSp>
        <p:nvGrpSpPr>
          <p:cNvPr id="14" name="组合 13">
            <a:extLst>
              <a:ext uri="{FF2B5EF4-FFF2-40B4-BE49-F238E27FC236}">
                <a16:creationId xmlns:a16="http://schemas.microsoft.com/office/drawing/2014/main" id="{C21A9C3B-E8BC-1814-7405-CFDFF30D70CB}"/>
              </a:ext>
            </a:extLst>
          </p:cNvPr>
          <p:cNvGrpSpPr/>
          <p:nvPr/>
        </p:nvGrpSpPr>
        <p:grpSpPr>
          <a:xfrm>
            <a:off x="8028332" y="2499541"/>
            <a:ext cx="4075219" cy="3841754"/>
            <a:chOff x="8028332" y="2499541"/>
            <a:chExt cx="4075219" cy="3841754"/>
          </a:xfrm>
        </p:grpSpPr>
        <p:pic>
          <p:nvPicPr>
            <p:cNvPr id="12" name="图片 11">
              <a:extLst>
                <a:ext uri="{FF2B5EF4-FFF2-40B4-BE49-F238E27FC236}">
                  <a16:creationId xmlns:a16="http://schemas.microsoft.com/office/drawing/2014/main" id="{43D996A8-642B-1920-A062-878A433BD745}"/>
                </a:ext>
              </a:extLst>
            </p:cNvPr>
            <p:cNvPicPr>
              <a:picLocks noChangeAspect="1"/>
            </p:cNvPicPr>
            <p:nvPr/>
          </p:nvPicPr>
          <p:blipFill>
            <a:blip r:embed="rId5"/>
            <a:stretch>
              <a:fillRect/>
            </a:stretch>
          </p:blipFill>
          <p:spPr>
            <a:xfrm>
              <a:off x="8028332" y="2499541"/>
              <a:ext cx="4075219" cy="2709050"/>
            </a:xfrm>
            <a:prstGeom prst="rect">
              <a:avLst/>
            </a:prstGeom>
          </p:spPr>
        </p:pic>
        <p:sp>
          <p:nvSpPr>
            <p:cNvPr id="9" name="文本框 8">
              <a:extLst>
                <a:ext uri="{FF2B5EF4-FFF2-40B4-BE49-F238E27FC236}">
                  <a16:creationId xmlns:a16="http://schemas.microsoft.com/office/drawing/2014/main" id="{32EABAF1-11A3-C4CB-64F7-F77B34C92161}"/>
                </a:ext>
              </a:extLst>
            </p:cNvPr>
            <p:cNvSpPr txBox="1"/>
            <p:nvPr/>
          </p:nvSpPr>
          <p:spPr>
            <a:xfrm>
              <a:off x="8881782" y="5417965"/>
              <a:ext cx="3221769" cy="923330"/>
            </a:xfrm>
            <a:prstGeom prst="rect">
              <a:avLst/>
            </a:prstGeom>
            <a:noFill/>
          </p:spPr>
          <p:txBody>
            <a:bodyPr wrap="square" rtlCol="0">
              <a:spAutoFit/>
            </a:bodyPr>
            <a:lstStyle/>
            <a:p>
              <a:r>
                <a:rPr lang="en-US" dirty="0"/>
                <a:t>Boxplot of localization errors using different ensemble methods</a:t>
              </a:r>
              <a:endParaRPr lang="fr-CA" dirty="0"/>
            </a:p>
          </p:txBody>
        </p:sp>
      </p:grpSp>
      <p:sp>
        <p:nvSpPr>
          <p:cNvPr id="11" name="文本框 10">
            <a:extLst>
              <a:ext uri="{FF2B5EF4-FFF2-40B4-BE49-F238E27FC236}">
                <a16:creationId xmlns:a16="http://schemas.microsoft.com/office/drawing/2014/main" id="{3C430F05-078B-6142-2827-18372E4E2121}"/>
              </a:ext>
            </a:extLst>
          </p:cNvPr>
          <p:cNvSpPr txBox="1"/>
          <p:nvPr/>
        </p:nvSpPr>
        <p:spPr>
          <a:xfrm>
            <a:off x="4988859" y="5402464"/>
            <a:ext cx="3590364" cy="923330"/>
          </a:xfrm>
          <a:prstGeom prst="rect">
            <a:avLst/>
          </a:prstGeom>
          <a:noFill/>
        </p:spPr>
        <p:txBody>
          <a:bodyPr wrap="square" rtlCol="0">
            <a:spAutoFit/>
          </a:bodyPr>
          <a:lstStyle/>
          <a:p>
            <a:r>
              <a:rPr lang="en-US" dirty="0"/>
              <a:t>Cumulative distribution of localization errors using different ensemble methods</a:t>
            </a:r>
            <a:endParaRPr lang="fr-CA" dirty="0"/>
          </a:p>
        </p:txBody>
      </p:sp>
      <p:grpSp>
        <p:nvGrpSpPr>
          <p:cNvPr id="19" name="组合 18">
            <a:extLst>
              <a:ext uri="{FF2B5EF4-FFF2-40B4-BE49-F238E27FC236}">
                <a16:creationId xmlns:a16="http://schemas.microsoft.com/office/drawing/2014/main" id="{AB83428C-88C7-8893-BF44-0258C8C09205}"/>
              </a:ext>
            </a:extLst>
          </p:cNvPr>
          <p:cNvGrpSpPr/>
          <p:nvPr/>
        </p:nvGrpSpPr>
        <p:grpSpPr>
          <a:xfrm>
            <a:off x="8170091" y="2715744"/>
            <a:ext cx="3734477" cy="3901864"/>
            <a:chOff x="8170091" y="2715744"/>
            <a:chExt cx="3734477" cy="3901864"/>
          </a:xfrm>
        </p:grpSpPr>
        <p:sp>
          <p:nvSpPr>
            <p:cNvPr id="15" name="文本框 14">
              <a:extLst>
                <a:ext uri="{FF2B5EF4-FFF2-40B4-BE49-F238E27FC236}">
                  <a16:creationId xmlns:a16="http://schemas.microsoft.com/office/drawing/2014/main" id="{8D91FC76-CF6D-2638-F3D5-DA769626FAA6}"/>
                </a:ext>
              </a:extLst>
            </p:cNvPr>
            <p:cNvSpPr txBox="1"/>
            <p:nvPr/>
          </p:nvSpPr>
          <p:spPr>
            <a:xfrm>
              <a:off x="8881782" y="5417279"/>
              <a:ext cx="2664499" cy="1200329"/>
            </a:xfrm>
            <a:prstGeom prst="rect">
              <a:avLst/>
            </a:prstGeom>
            <a:noFill/>
          </p:spPr>
          <p:txBody>
            <a:bodyPr wrap="square" rtlCol="0">
              <a:spAutoFit/>
            </a:bodyPr>
            <a:lstStyle/>
            <a:p>
              <a:r>
                <a:rPr lang="en-US" dirty="0"/>
                <a:t>Cumulative distribution of localization errors using </a:t>
              </a:r>
              <a:r>
                <a:rPr lang="en-US" dirty="0" err="1"/>
                <a:t>ToA</a:t>
              </a:r>
              <a:r>
                <a:rPr lang="en-US" dirty="0"/>
                <a:t> based </a:t>
              </a:r>
              <a:r>
                <a:rPr lang="en-US" dirty="0" err="1"/>
                <a:t>multilateration</a:t>
              </a:r>
              <a:r>
                <a:rPr lang="en-US" dirty="0"/>
                <a:t> method</a:t>
              </a:r>
              <a:r>
                <a:rPr lang="en-US" baseline="30000" dirty="0"/>
                <a:t>[3]</a:t>
              </a:r>
              <a:endParaRPr lang="fr-CA" baseline="30000" dirty="0"/>
            </a:p>
          </p:txBody>
        </p:sp>
        <p:pic>
          <p:nvPicPr>
            <p:cNvPr id="18" name="图片 17">
              <a:extLst>
                <a:ext uri="{FF2B5EF4-FFF2-40B4-BE49-F238E27FC236}">
                  <a16:creationId xmlns:a16="http://schemas.microsoft.com/office/drawing/2014/main" id="{1AA844DB-B3BD-777A-59A4-C4725A4E764F}"/>
                </a:ext>
              </a:extLst>
            </p:cNvPr>
            <p:cNvPicPr>
              <a:picLocks noChangeAspect="1"/>
            </p:cNvPicPr>
            <p:nvPr/>
          </p:nvPicPr>
          <p:blipFill>
            <a:blip r:embed="rId6"/>
            <a:stretch>
              <a:fillRect/>
            </a:stretch>
          </p:blipFill>
          <p:spPr>
            <a:xfrm>
              <a:off x="8170091" y="2715744"/>
              <a:ext cx="3734477" cy="2534800"/>
            </a:xfrm>
            <a:prstGeom prst="rect">
              <a:avLst/>
            </a:prstGeom>
          </p:spPr>
        </p:pic>
      </p:grpSp>
      <p:sp>
        <p:nvSpPr>
          <p:cNvPr id="3" name="灯片编号占位符 2">
            <a:extLst>
              <a:ext uri="{FF2B5EF4-FFF2-40B4-BE49-F238E27FC236}">
                <a16:creationId xmlns:a16="http://schemas.microsoft.com/office/drawing/2014/main" id="{3450F61A-3028-14EE-F7CB-71B45177BD57}"/>
              </a:ext>
            </a:extLst>
          </p:cNvPr>
          <p:cNvSpPr>
            <a:spLocks noGrp="1"/>
          </p:cNvSpPr>
          <p:nvPr>
            <p:ph type="sldNum" sz="quarter" idx="12"/>
          </p:nvPr>
        </p:nvSpPr>
        <p:spPr/>
        <p:txBody>
          <a:bodyPr/>
          <a:lstStyle/>
          <a:p>
            <a:fld id="{8B761FE0-AA87-4AE6-AED3-514C8F1D44C3}" type="slidenum">
              <a:rPr lang="fr-CA" smtClean="0"/>
              <a:t>13</a:t>
            </a:fld>
            <a:endParaRPr lang="fr-CA"/>
          </a:p>
        </p:txBody>
      </p:sp>
    </p:spTree>
    <p:extLst>
      <p:ext uri="{BB962C8B-B14F-4D97-AF65-F5344CB8AC3E}">
        <p14:creationId xmlns:p14="http://schemas.microsoft.com/office/powerpoint/2010/main" val="267375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F6586-2691-6006-8C73-B3D90E751467}"/>
              </a:ext>
            </a:extLst>
          </p:cNvPr>
          <p:cNvSpPr>
            <a:spLocks noGrp="1"/>
          </p:cNvSpPr>
          <p:nvPr>
            <p:ph type="title"/>
          </p:nvPr>
        </p:nvSpPr>
        <p:spPr/>
        <p:txBody>
          <a:bodyPr/>
          <a:lstStyle/>
          <a:p>
            <a:r>
              <a:rPr lang="en-US" dirty="0"/>
              <a:t>T</a:t>
            </a:r>
            <a:r>
              <a:rPr lang="en-US" altLang="zh-CN" dirty="0"/>
              <a:t>ransfer scenarios</a:t>
            </a:r>
            <a:endParaRPr lang="fr-CA" dirty="0"/>
          </a:p>
        </p:txBody>
      </p:sp>
      <p:grpSp>
        <p:nvGrpSpPr>
          <p:cNvPr id="28" name="组合 27">
            <a:extLst>
              <a:ext uri="{FF2B5EF4-FFF2-40B4-BE49-F238E27FC236}">
                <a16:creationId xmlns:a16="http://schemas.microsoft.com/office/drawing/2014/main" id="{C4F54F57-5BF3-C371-CD8B-91C7D36E7E9A}"/>
              </a:ext>
            </a:extLst>
          </p:cNvPr>
          <p:cNvGrpSpPr/>
          <p:nvPr/>
        </p:nvGrpSpPr>
        <p:grpSpPr>
          <a:xfrm>
            <a:off x="3172623" y="3147740"/>
            <a:ext cx="5846753" cy="3336645"/>
            <a:chOff x="1935226" y="1983839"/>
            <a:chExt cx="7299065" cy="3895004"/>
          </a:xfrm>
        </p:grpSpPr>
        <p:grpSp>
          <p:nvGrpSpPr>
            <p:cNvPr id="3" name="组合 2">
              <a:extLst>
                <a:ext uri="{FF2B5EF4-FFF2-40B4-BE49-F238E27FC236}">
                  <a16:creationId xmlns:a16="http://schemas.microsoft.com/office/drawing/2014/main" id="{D1FA7965-BA3F-974F-5AB0-49FC46004792}"/>
                </a:ext>
              </a:extLst>
            </p:cNvPr>
            <p:cNvGrpSpPr/>
            <p:nvPr/>
          </p:nvGrpSpPr>
          <p:grpSpPr>
            <a:xfrm>
              <a:off x="1935226" y="1983839"/>
              <a:ext cx="2335162" cy="2252594"/>
              <a:chOff x="8846538" y="935547"/>
              <a:chExt cx="2335162" cy="2252594"/>
            </a:xfrm>
          </p:grpSpPr>
          <p:pic>
            <p:nvPicPr>
              <p:cNvPr id="4" name="图片 3">
                <a:extLst>
                  <a:ext uri="{FF2B5EF4-FFF2-40B4-BE49-F238E27FC236}">
                    <a16:creationId xmlns:a16="http://schemas.microsoft.com/office/drawing/2014/main" id="{515B3CC2-2E56-4FC9-BE45-BB1E777CA5C6}"/>
                  </a:ext>
                </a:extLst>
              </p:cNvPr>
              <p:cNvPicPr>
                <a:picLocks noChangeAspect="1"/>
              </p:cNvPicPr>
              <p:nvPr/>
            </p:nvPicPr>
            <p:blipFill>
              <a:blip r:embed="rId3"/>
              <a:stretch>
                <a:fillRect/>
              </a:stretch>
            </p:blipFill>
            <p:spPr>
              <a:xfrm>
                <a:off x="8846538" y="935547"/>
                <a:ext cx="1897661" cy="1822424"/>
              </a:xfrm>
              <a:prstGeom prst="rect">
                <a:avLst/>
              </a:prstGeom>
            </p:spPr>
          </p:pic>
          <p:sp>
            <p:nvSpPr>
              <p:cNvPr id="5" name="文本框 4">
                <a:extLst>
                  <a:ext uri="{FF2B5EF4-FFF2-40B4-BE49-F238E27FC236}">
                    <a16:creationId xmlns:a16="http://schemas.microsoft.com/office/drawing/2014/main" id="{7ED6E553-6D2E-2042-40DB-A9C5F5DBCE70}"/>
                  </a:ext>
                </a:extLst>
              </p:cNvPr>
              <p:cNvSpPr txBox="1"/>
              <p:nvPr/>
            </p:nvSpPr>
            <p:spPr>
              <a:xfrm flipH="1">
                <a:off x="8966051" y="2757005"/>
                <a:ext cx="2215649" cy="431136"/>
              </a:xfrm>
              <a:prstGeom prst="rect">
                <a:avLst/>
              </a:prstGeom>
              <a:noFill/>
            </p:spPr>
            <p:txBody>
              <a:bodyPr wrap="square" rtlCol="0">
                <a:spAutoFit/>
              </a:bodyPr>
              <a:lstStyle/>
              <a:p>
                <a:r>
                  <a:rPr lang="en-US" altLang="zh-CN" dirty="0"/>
                  <a:t>Source Map </a:t>
                </a:r>
                <a:endParaRPr lang="fr-CA" dirty="0"/>
              </a:p>
            </p:txBody>
          </p:sp>
        </p:grpSp>
        <p:grpSp>
          <p:nvGrpSpPr>
            <p:cNvPr id="6" name="组合 5">
              <a:extLst>
                <a:ext uri="{FF2B5EF4-FFF2-40B4-BE49-F238E27FC236}">
                  <a16:creationId xmlns:a16="http://schemas.microsoft.com/office/drawing/2014/main" id="{887C57D6-BF77-456B-0FA9-1638E52AC35B}"/>
                </a:ext>
              </a:extLst>
            </p:cNvPr>
            <p:cNvGrpSpPr/>
            <p:nvPr/>
          </p:nvGrpSpPr>
          <p:grpSpPr>
            <a:xfrm>
              <a:off x="7324076" y="1988622"/>
              <a:ext cx="1910215" cy="2198291"/>
              <a:chOff x="4884955" y="3696875"/>
              <a:chExt cx="1910215" cy="2198291"/>
            </a:xfrm>
          </p:grpSpPr>
          <p:pic>
            <p:nvPicPr>
              <p:cNvPr id="7" name="图片 6">
                <a:extLst>
                  <a:ext uri="{FF2B5EF4-FFF2-40B4-BE49-F238E27FC236}">
                    <a16:creationId xmlns:a16="http://schemas.microsoft.com/office/drawing/2014/main" id="{72B1A426-CD3B-88F5-1D75-04A4273B95A7}"/>
                  </a:ext>
                </a:extLst>
              </p:cNvPr>
              <p:cNvPicPr>
                <a:picLocks noChangeAspect="1"/>
              </p:cNvPicPr>
              <p:nvPr/>
            </p:nvPicPr>
            <p:blipFill>
              <a:blip r:embed="rId4"/>
              <a:stretch>
                <a:fillRect/>
              </a:stretch>
            </p:blipFill>
            <p:spPr>
              <a:xfrm>
                <a:off x="4884955" y="3696875"/>
                <a:ext cx="1910215" cy="1822424"/>
              </a:xfrm>
              <a:prstGeom prst="rect">
                <a:avLst/>
              </a:prstGeom>
            </p:spPr>
          </p:pic>
          <p:sp>
            <p:nvSpPr>
              <p:cNvPr id="8" name="文本框 7">
                <a:extLst>
                  <a:ext uri="{FF2B5EF4-FFF2-40B4-BE49-F238E27FC236}">
                    <a16:creationId xmlns:a16="http://schemas.microsoft.com/office/drawing/2014/main" id="{3C29C1CE-78E1-4F8E-FF15-3F41DBA098FD}"/>
                  </a:ext>
                </a:extLst>
              </p:cNvPr>
              <p:cNvSpPr txBox="1"/>
              <p:nvPr/>
            </p:nvSpPr>
            <p:spPr>
              <a:xfrm>
                <a:off x="5115988" y="5525834"/>
                <a:ext cx="1663700" cy="369332"/>
              </a:xfrm>
              <a:prstGeom prst="rect">
                <a:avLst/>
              </a:prstGeom>
              <a:noFill/>
            </p:spPr>
            <p:txBody>
              <a:bodyPr wrap="square" rtlCol="0">
                <a:spAutoFit/>
              </a:bodyPr>
              <a:lstStyle/>
              <a:p>
                <a:r>
                  <a:rPr lang="fr-CA" dirty="0"/>
                  <a:t>Target Maps</a:t>
                </a:r>
              </a:p>
            </p:txBody>
          </p:sp>
        </p:grpSp>
        <p:sp>
          <p:nvSpPr>
            <p:cNvPr id="10" name="矩形 9">
              <a:extLst>
                <a:ext uri="{FF2B5EF4-FFF2-40B4-BE49-F238E27FC236}">
                  <a16:creationId xmlns:a16="http://schemas.microsoft.com/office/drawing/2014/main" id="{64B381A6-E230-51F9-967C-BB76E7CC7A03}"/>
                </a:ext>
              </a:extLst>
            </p:cNvPr>
            <p:cNvSpPr/>
            <p:nvPr/>
          </p:nvSpPr>
          <p:spPr>
            <a:xfrm>
              <a:off x="2340105" y="4656180"/>
              <a:ext cx="873100" cy="1107996"/>
            </a:xfrm>
            <a:prstGeom prst="rect">
              <a:avLst/>
            </a:prstGeom>
            <a:noFill/>
          </p:spPr>
          <p:txBody>
            <a:bodyPr wrap="square" lIns="91440" tIns="45720" rIns="91440" bIns="45720">
              <a:spAutoFit/>
            </a:bodyPr>
            <a:lstStyle/>
            <a:p>
              <a:pPr algn="ctr"/>
              <a:r>
                <a:rPr lang="en-US" sz="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Edwardian Script ITC" panose="030303020407070D0804" pitchFamily="66" charset="0"/>
                </a:rPr>
                <a:t>f</a:t>
              </a:r>
              <a:endParaRPr lang="fr-CA" sz="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Edwardian Script ITC" panose="030303020407070D0804" pitchFamily="66" charset="0"/>
              </a:endParaRPr>
            </a:p>
          </p:txBody>
        </p:sp>
        <p:sp>
          <p:nvSpPr>
            <p:cNvPr id="13" name="箭头: 右 12">
              <a:extLst>
                <a:ext uri="{FF2B5EF4-FFF2-40B4-BE49-F238E27FC236}">
                  <a16:creationId xmlns:a16="http://schemas.microsoft.com/office/drawing/2014/main" id="{AD75C0E0-0BB7-A996-F64B-7F34D0E854A6}"/>
                </a:ext>
              </a:extLst>
            </p:cNvPr>
            <p:cNvSpPr/>
            <p:nvPr/>
          </p:nvSpPr>
          <p:spPr>
            <a:xfrm rot="5400000">
              <a:off x="2676295" y="4472879"/>
              <a:ext cx="570052"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A" dirty="0"/>
            </a:p>
          </p:txBody>
        </p:sp>
        <p:pic>
          <p:nvPicPr>
            <p:cNvPr id="14" name="图形 13" descr="数据库">
              <a:extLst>
                <a:ext uri="{FF2B5EF4-FFF2-40B4-BE49-F238E27FC236}">
                  <a16:creationId xmlns:a16="http://schemas.microsoft.com/office/drawing/2014/main" id="{CEAF865A-9116-80D3-85E1-2EEA0F07E2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0668" y="4964443"/>
              <a:ext cx="914400" cy="914400"/>
            </a:xfrm>
            <a:prstGeom prst="rect">
              <a:avLst/>
            </a:prstGeom>
          </p:spPr>
        </p:pic>
        <p:sp>
          <p:nvSpPr>
            <p:cNvPr id="15" name="箭头: 上弧形 14">
              <a:extLst>
                <a:ext uri="{FF2B5EF4-FFF2-40B4-BE49-F238E27FC236}">
                  <a16:creationId xmlns:a16="http://schemas.microsoft.com/office/drawing/2014/main" id="{FBF73CE3-E1AC-2D2C-9268-D22EB4D96C98}"/>
                </a:ext>
              </a:extLst>
            </p:cNvPr>
            <p:cNvSpPr/>
            <p:nvPr/>
          </p:nvSpPr>
          <p:spPr>
            <a:xfrm>
              <a:off x="3650904" y="4840846"/>
              <a:ext cx="4409764" cy="369332"/>
            </a:xfrm>
            <a:prstGeom prst="curved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CA">
                <a:solidFill>
                  <a:schemeClr val="tx1"/>
                </a:solidFill>
              </a:endParaRPr>
            </a:p>
          </p:txBody>
        </p:sp>
        <p:sp>
          <p:nvSpPr>
            <p:cNvPr id="32" name="箭头: 右 31">
              <a:extLst>
                <a:ext uri="{FF2B5EF4-FFF2-40B4-BE49-F238E27FC236}">
                  <a16:creationId xmlns:a16="http://schemas.microsoft.com/office/drawing/2014/main" id="{C4276B24-2E01-BF7C-7FD5-5DD1AD08CA2A}"/>
                </a:ext>
              </a:extLst>
            </p:cNvPr>
            <p:cNvSpPr/>
            <p:nvPr/>
          </p:nvSpPr>
          <p:spPr>
            <a:xfrm rot="5400000">
              <a:off x="8232840" y="4485654"/>
              <a:ext cx="570053"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A" dirty="0"/>
            </a:p>
          </p:txBody>
        </p:sp>
      </p:grpSp>
      <p:sp>
        <p:nvSpPr>
          <p:cNvPr id="29" name="文本框 28">
            <a:extLst>
              <a:ext uri="{FF2B5EF4-FFF2-40B4-BE49-F238E27FC236}">
                <a16:creationId xmlns:a16="http://schemas.microsoft.com/office/drawing/2014/main" id="{44D78B2C-97BC-06BD-7708-6B4DE2A1F356}"/>
              </a:ext>
            </a:extLst>
          </p:cNvPr>
          <p:cNvSpPr txBox="1"/>
          <p:nvPr/>
        </p:nvSpPr>
        <p:spPr>
          <a:xfrm>
            <a:off x="838200" y="1739445"/>
            <a:ext cx="11546541" cy="1077218"/>
          </a:xfrm>
          <a:prstGeom prst="rect">
            <a:avLst/>
          </a:prstGeom>
          <a:noFill/>
        </p:spPr>
        <p:txBody>
          <a:bodyPr wrap="square" rtlCol="0">
            <a:spAutoFit/>
          </a:bodyPr>
          <a:lstStyle/>
          <a:p>
            <a:r>
              <a:rPr lang="en-US" sz="3200" dirty="0"/>
              <a:t>Common problem for data driven methods: model generalization.</a:t>
            </a:r>
          </a:p>
          <a:p>
            <a:r>
              <a:rPr lang="en-US" sz="3200" dirty="0"/>
              <a:t>Is the model able to localize with data from other source?</a:t>
            </a:r>
            <a:endParaRPr lang="fr-CA" sz="3200" dirty="0"/>
          </a:p>
        </p:txBody>
      </p:sp>
      <p:sp>
        <p:nvSpPr>
          <p:cNvPr id="9" name="灯片编号占位符 8">
            <a:extLst>
              <a:ext uri="{FF2B5EF4-FFF2-40B4-BE49-F238E27FC236}">
                <a16:creationId xmlns:a16="http://schemas.microsoft.com/office/drawing/2014/main" id="{1A2D0218-F093-44D3-2ACA-0AB18D21DB22}"/>
              </a:ext>
            </a:extLst>
          </p:cNvPr>
          <p:cNvSpPr>
            <a:spLocks noGrp="1"/>
          </p:cNvSpPr>
          <p:nvPr>
            <p:ph type="sldNum" sz="quarter" idx="12"/>
          </p:nvPr>
        </p:nvSpPr>
        <p:spPr/>
        <p:txBody>
          <a:bodyPr/>
          <a:lstStyle/>
          <a:p>
            <a:fld id="{8B761FE0-AA87-4AE6-AED3-514C8F1D44C3}" type="slidenum">
              <a:rPr lang="fr-CA" smtClean="0"/>
              <a:t>14</a:t>
            </a:fld>
            <a:endParaRPr lang="fr-CA"/>
          </a:p>
        </p:txBody>
      </p:sp>
    </p:spTree>
    <p:extLst>
      <p:ext uri="{BB962C8B-B14F-4D97-AF65-F5344CB8AC3E}">
        <p14:creationId xmlns:p14="http://schemas.microsoft.com/office/powerpoint/2010/main" val="713676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794A1-2216-89BF-9C6C-44087D70E41D}"/>
              </a:ext>
            </a:extLst>
          </p:cNvPr>
          <p:cNvSpPr>
            <a:spLocks noGrp="1"/>
          </p:cNvSpPr>
          <p:nvPr>
            <p:ph type="title"/>
          </p:nvPr>
        </p:nvSpPr>
        <p:spPr/>
        <p:txBody>
          <a:bodyPr/>
          <a:lstStyle/>
          <a:p>
            <a:r>
              <a:rPr lang="en-US" dirty="0"/>
              <a:t>Testing on target data</a:t>
            </a:r>
            <a:endParaRPr lang="fr-CA" dirty="0"/>
          </a:p>
        </p:txBody>
      </p:sp>
      <p:sp>
        <p:nvSpPr>
          <p:cNvPr id="5" name="文本框 4">
            <a:extLst>
              <a:ext uri="{FF2B5EF4-FFF2-40B4-BE49-F238E27FC236}">
                <a16:creationId xmlns:a16="http://schemas.microsoft.com/office/drawing/2014/main" id="{C02C23CC-F687-4D6B-9363-7272764303F6}"/>
              </a:ext>
            </a:extLst>
          </p:cNvPr>
          <p:cNvSpPr txBox="1"/>
          <p:nvPr/>
        </p:nvSpPr>
        <p:spPr>
          <a:xfrm flipH="1">
            <a:off x="8125888" y="4942411"/>
            <a:ext cx="4060788" cy="646331"/>
          </a:xfrm>
          <a:prstGeom prst="rect">
            <a:avLst/>
          </a:prstGeom>
          <a:noFill/>
        </p:spPr>
        <p:txBody>
          <a:bodyPr wrap="square" rtlCol="0">
            <a:spAutoFit/>
          </a:bodyPr>
          <a:lstStyle/>
          <a:p>
            <a:r>
              <a:rPr lang="en-US" dirty="0"/>
              <a:t>Range-based model test on Paris and Toulouse data (benchmark)</a:t>
            </a:r>
            <a:endParaRPr lang="fr-CA" dirty="0"/>
          </a:p>
        </p:txBody>
      </p:sp>
      <p:sp>
        <p:nvSpPr>
          <p:cNvPr id="9" name="文本框 8">
            <a:extLst>
              <a:ext uri="{FF2B5EF4-FFF2-40B4-BE49-F238E27FC236}">
                <a16:creationId xmlns:a16="http://schemas.microsoft.com/office/drawing/2014/main" id="{0BB1E6F5-2E8C-FC82-5109-E4C8344E53F9}"/>
              </a:ext>
            </a:extLst>
          </p:cNvPr>
          <p:cNvSpPr txBox="1"/>
          <p:nvPr/>
        </p:nvSpPr>
        <p:spPr>
          <a:xfrm>
            <a:off x="1187323" y="5333177"/>
            <a:ext cx="7324665" cy="646331"/>
          </a:xfrm>
          <a:prstGeom prst="rect">
            <a:avLst/>
          </a:prstGeom>
          <a:noFill/>
        </p:spPr>
        <p:txBody>
          <a:bodyPr wrap="square" rtlCol="0">
            <a:spAutoFit/>
          </a:bodyPr>
          <a:lstStyle/>
          <a:p>
            <a:r>
              <a:rPr lang="en-US" dirty="0"/>
              <a:t>Distance from London to Paris: 344 km</a:t>
            </a:r>
          </a:p>
          <a:p>
            <a:r>
              <a:rPr lang="fr-CA" dirty="0"/>
              <a:t>Distance from London to Toulouse: 887 km </a:t>
            </a:r>
          </a:p>
        </p:txBody>
      </p:sp>
      <p:pic>
        <p:nvPicPr>
          <p:cNvPr id="11" name="图片 10">
            <a:extLst>
              <a:ext uri="{FF2B5EF4-FFF2-40B4-BE49-F238E27FC236}">
                <a16:creationId xmlns:a16="http://schemas.microsoft.com/office/drawing/2014/main" id="{9B398CED-87BD-5178-2F59-BD2358DD8E4A}"/>
              </a:ext>
            </a:extLst>
          </p:cNvPr>
          <p:cNvPicPr>
            <a:picLocks noChangeAspect="1"/>
          </p:cNvPicPr>
          <p:nvPr/>
        </p:nvPicPr>
        <p:blipFill>
          <a:blip r:embed="rId3"/>
          <a:stretch>
            <a:fillRect/>
          </a:stretch>
        </p:blipFill>
        <p:spPr>
          <a:xfrm>
            <a:off x="7811623" y="2516867"/>
            <a:ext cx="3676648" cy="2495548"/>
          </a:xfrm>
          <a:prstGeom prst="rect">
            <a:avLst/>
          </a:prstGeom>
        </p:spPr>
      </p:pic>
      <p:sp>
        <p:nvSpPr>
          <p:cNvPr id="12" name="文本框 11">
            <a:extLst>
              <a:ext uri="{FF2B5EF4-FFF2-40B4-BE49-F238E27FC236}">
                <a16:creationId xmlns:a16="http://schemas.microsoft.com/office/drawing/2014/main" id="{807E2B2E-FAE8-4617-808D-3DF8A08A22CA}"/>
              </a:ext>
            </a:extLst>
          </p:cNvPr>
          <p:cNvSpPr txBox="1"/>
          <p:nvPr/>
        </p:nvSpPr>
        <p:spPr>
          <a:xfrm>
            <a:off x="1187323" y="4942411"/>
            <a:ext cx="7055724" cy="369332"/>
          </a:xfrm>
          <a:prstGeom prst="rect">
            <a:avLst/>
          </a:prstGeom>
          <a:noFill/>
        </p:spPr>
        <p:txBody>
          <a:bodyPr wrap="square" rtlCol="0">
            <a:spAutoFit/>
          </a:bodyPr>
          <a:lstStyle/>
          <a:p>
            <a:r>
              <a:rPr lang="en-US" dirty="0"/>
              <a:t>LGBM model trained with data from London, test on Paris and Toulouse </a:t>
            </a:r>
            <a:endParaRPr lang="fr-CA" dirty="0"/>
          </a:p>
        </p:txBody>
      </p:sp>
      <p:sp>
        <p:nvSpPr>
          <p:cNvPr id="13" name="文本框 12">
            <a:extLst>
              <a:ext uri="{FF2B5EF4-FFF2-40B4-BE49-F238E27FC236}">
                <a16:creationId xmlns:a16="http://schemas.microsoft.com/office/drawing/2014/main" id="{5AF5E632-8B59-958B-33EF-495C2BBE681C}"/>
              </a:ext>
            </a:extLst>
          </p:cNvPr>
          <p:cNvSpPr txBox="1"/>
          <p:nvPr/>
        </p:nvSpPr>
        <p:spPr>
          <a:xfrm>
            <a:off x="838200" y="1631329"/>
            <a:ext cx="10358718" cy="923330"/>
          </a:xfrm>
          <a:prstGeom prst="rect">
            <a:avLst/>
          </a:prstGeom>
          <a:noFill/>
        </p:spPr>
        <p:txBody>
          <a:bodyPr wrap="square" rtlCol="0">
            <a:spAutoFit/>
          </a:bodyPr>
          <a:lstStyle/>
          <a:p>
            <a:r>
              <a:rPr lang="en-US" altLang="zh-CN" dirty="0"/>
              <a:t>Is the model able to localize with data from different maps?</a:t>
            </a:r>
          </a:p>
          <a:p>
            <a:r>
              <a:rPr lang="en-US" altLang="zh-CN" dirty="0"/>
              <a:t>Source map: London</a:t>
            </a:r>
          </a:p>
          <a:p>
            <a:r>
              <a:rPr lang="en-US" altLang="zh-CN" dirty="0"/>
              <a:t>Target map: Paris, Toulouse</a:t>
            </a:r>
            <a:endParaRPr lang="fr-CA" altLang="zh-CN" dirty="0"/>
          </a:p>
        </p:txBody>
      </p:sp>
      <p:sp>
        <p:nvSpPr>
          <p:cNvPr id="19" name="文本框 18">
            <a:extLst>
              <a:ext uri="{FF2B5EF4-FFF2-40B4-BE49-F238E27FC236}">
                <a16:creationId xmlns:a16="http://schemas.microsoft.com/office/drawing/2014/main" id="{CBC92578-8B8B-32DD-FFF0-0965FB212D6F}"/>
              </a:ext>
            </a:extLst>
          </p:cNvPr>
          <p:cNvSpPr txBox="1"/>
          <p:nvPr/>
        </p:nvSpPr>
        <p:spPr>
          <a:xfrm>
            <a:off x="7107162" y="5754211"/>
            <a:ext cx="6098240" cy="769441"/>
          </a:xfrm>
          <a:prstGeom prst="rect">
            <a:avLst/>
          </a:prstGeom>
          <a:noFill/>
        </p:spPr>
        <p:txBody>
          <a:bodyPr wrap="square">
            <a:spAutoFit/>
          </a:bodyPr>
          <a:lstStyle/>
          <a:p>
            <a:r>
              <a:rPr lang="fr-CA" altLang="zh-CN" dirty="0"/>
              <a:t>The ensemble method:</a:t>
            </a:r>
            <a:r>
              <a:rPr lang="fr-CA" altLang="zh-CN" sz="2400" dirty="0">
                <a:solidFill>
                  <a:srgbClr val="FF0000"/>
                </a:solidFill>
              </a:rPr>
              <a:t> catastrophic</a:t>
            </a:r>
            <a:endParaRPr lang="fr-CA" altLang="zh-CN" dirty="0">
              <a:solidFill>
                <a:srgbClr val="FF0000"/>
              </a:solidFill>
            </a:endParaRPr>
          </a:p>
          <a:p>
            <a:r>
              <a:rPr lang="fr-CA" altLang="zh-CN" dirty="0"/>
              <a:t>The range-based method</a:t>
            </a:r>
            <a:r>
              <a:rPr lang="en-US" altLang="zh-CN" dirty="0"/>
              <a:t>:</a:t>
            </a:r>
            <a:r>
              <a:rPr lang="fr-CA" altLang="zh-CN" dirty="0"/>
              <a:t> </a:t>
            </a:r>
            <a:r>
              <a:rPr lang="fr-CA" altLang="zh-CN" sz="2000" dirty="0">
                <a:solidFill>
                  <a:srgbClr val="FFC000"/>
                </a:solidFill>
              </a:rPr>
              <a:t>not satisfying </a:t>
            </a:r>
            <a:endParaRPr lang="fr-CA" dirty="0">
              <a:solidFill>
                <a:srgbClr val="FFC000"/>
              </a:solidFill>
            </a:endParaRPr>
          </a:p>
        </p:txBody>
      </p:sp>
      <p:sp>
        <p:nvSpPr>
          <p:cNvPr id="3" name="灯片编号占位符 2">
            <a:extLst>
              <a:ext uri="{FF2B5EF4-FFF2-40B4-BE49-F238E27FC236}">
                <a16:creationId xmlns:a16="http://schemas.microsoft.com/office/drawing/2014/main" id="{B1572F80-48E4-4E46-ACBC-114BFF26D5DA}"/>
              </a:ext>
            </a:extLst>
          </p:cNvPr>
          <p:cNvSpPr>
            <a:spLocks noGrp="1"/>
          </p:cNvSpPr>
          <p:nvPr>
            <p:ph type="sldNum" sz="quarter" idx="12"/>
          </p:nvPr>
        </p:nvSpPr>
        <p:spPr/>
        <p:txBody>
          <a:bodyPr/>
          <a:lstStyle/>
          <a:p>
            <a:fld id="{8B761FE0-AA87-4AE6-AED3-514C8F1D44C3}" type="slidenum">
              <a:rPr lang="fr-CA" smtClean="0"/>
              <a:t>15</a:t>
            </a:fld>
            <a:endParaRPr lang="fr-CA"/>
          </a:p>
        </p:txBody>
      </p:sp>
      <p:pic>
        <p:nvPicPr>
          <p:cNvPr id="6" name="图片 5">
            <a:extLst>
              <a:ext uri="{FF2B5EF4-FFF2-40B4-BE49-F238E27FC236}">
                <a16:creationId xmlns:a16="http://schemas.microsoft.com/office/drawing/2014/main" id="{5C5ED256-58F1-11F1-71E6-75766557965A}"/>
              </a:ext>
            </a:extLst>
          </p:cNvPr>
          <p:cNvPicPr>
            <a:picLocks noChangeAspect="1"/>
          </p:cNvPicPr>
          <p:nvPr/>
        </p:nvPicPr>
        <p:blipFill>
          <a:blip r:embed="rId4"/>
          <a:stretch>
            <a:fillRect/>
          </a:stretch>
        </p:blipFill>
        <p:spPr>
          <a:xfrm>
            <a:off x="2604721" y="2576093"/>
            <a:ext cx="3676650" cy="2495550"/>
          </a:xfrm>
          <a:prstGeom prst="rect">
            <a:avLst/>
          </a:prstGeom>
        </p:spPr>
      </p:pic>
    </p:spTree>
    <p:extLst>
      <p:ext uri="{BB962C8B-B14F-4D97-AF65-F5344CB8AC3E}">
        <p14:creationId xmlns:p14="http://schemas.microsoft.com/office/powerpoint/2010/main" val="3214933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FD59B-5DD2-5994-71E0-6067552E019E}"/>
              </a:ext>
            </a:extLst>
          </p:cNvPr>
          <p:cNvSpPr>
            <a:spLocks noGrp="1"/>
          </p:cNvSpPr>
          <p:nvPr>
            <p:ph type="title"/>
          </p:nvPr>
        </p:nvSpPr>
        <p:spPr/>
        <p:txBody>
          <a:bodyPr/>
          <a:lstStyle/>
          <a:p>
            <a:r>
              <a:rPr lang="fr-CA" dirty="0"/>
              <a:t>Transfer scenario</a:t>
            </a:r>
          </a:p>
        </p:txBody>
      </p:sp>
      <p:sp>
        <p:nvSpPr>
          <p:cNvPr id="24" name="文本框 23">
            <a:extLst>
              <a:ext uri="{FF2B5EF4-FFF2-40B4-BE49-F238E27FC236}">
                <a16:creationId xmlns:a16="http://schemas.microsoft.com/office/drawing/2014/main" id="{58440DA6-D8C9-779D-0C8F-8BEC85F2981C}"/>
              </a:ext>
            </a:extLst>
          </p:cNvPr>
          <p:cNvSpPr txBox="1"/>
          <p:nvPr/>
        </p:nvSpPr>
        <p:spPr>
          <a:xfrm>
            <a:off x="917951" y="1630864"/>
            <a:ext cx="10687025" cy="1384995"/>
          </a:xfrm>
          <a:prstGeom prst="rect">
            <a:avLst/>
          </a:prstGeom>
          <a:noFill/>
        </p:spPr>
        <p:txBody>
          <a:bodyPr wrap="square" rtlCol="0">
            <a:spAutoFit/>
          </a:bodyPr>
          <a:lstStyle/>
          <a:p>
            <a:r>
              <a:rPr lang="en-US" sz="2800" dirty="0"/>
              <a:t>Location are labels with high variation. Learning features with less variation: </a:t>
            </a:r>
            <a:r>
              <a:rPr lang="en-US" sz="2800" b="1" dirty="0"/>
              <a:t>distance </a:t>
            </a:r>
            <a:r>
              <a:rPr lang="en-US" sz="2800" dirty="0"/>
              <a:t>between transmitters and receivers.</a:t>
            </a:r>
          </a:p>
          <a:p>
            <a:r>
              <a:rPr lang="en-US" sz="2800" dirty="0"/>
              <a:t>A new framework for data from different sources is proposed:</a:t>
            </a:r>
            <a:endParaRPr lang="fr-CA" sz="2800" dirty="0"/>
          </a:p>
        </p:txBody>
      </p:sp>
      <p:pic>
        <p:nvPicPr>
          <p:cNvPr id="27" name="图片 26">
            <a:extLst>
              <a:ext uri="{FF2B5EF4-FFF2-40B4-BE49-F238E27FC236}">
                <a16:creationId xmlns:a16="http://schemas.microsoft.com/office/drawing/2014/main" id="{523020F7-336D-BEAA-2173-927F2F6572FA}"/>
              </a:ext>
            </a:extLst>
          </p:cNvPr>
          <p:cNvPicPr>
            <a:picLocks noChangeAspect="1"/>
          </p:cNvPicPr>
          <p:nvPr/>
        </p:nvPicPr>
        <p:blipFill>
          <a:blip r:embed="rId3"/>
          <a:stretch>
            <a:fillRect/>
          </a:stretch>
        </p:blipFill>
        <p:spPr>
          <a:xfrm>
            <a:off x="2712178" y="3015859"/>
            <a:ext cx="6083154" cy="857307"/>
          </a:xfrm>
          <a:prstGeom prst="rect">
            <a:avLst/>
          </a:prstGeom>
        </p:spPr>
      </p:pic>
      <p:pic>
        <p:nvPicPr>
          <p:cNvPr id="31" name="图片 30">
            <a:extLst>
              <a:ext uri="{FF2B5EF4-FFF2-40B4-BE49-F238E27FC236}">
                <a16:creationId xmlns:a16="http://schemas.microsoft.com/office/drawing/2014/main" id="{C536ED8F-1CF3-6C22-ECA8-26817BAAE3DA}"/>
              </a:ext>
            </a:extLst>
          </p:cNvPr>
          <p:cNvPicPr>
            <a:picLocks noChangeAspect="1"/>
          </p:cNvPicPr>
          <p:nvPr/>
        </p:nvPicPr>
        <p:blipFill>
          <a:blip r:embed="rId4"/>
          <a:stretch>
            <a:fillRect/>
          </a:stretch>
        </p:blipFill>
        <p:spPr>
          <a:xfrm>
            <a:off x="2332403" y="4109200"/>
            <a:ext cx="7055979" cy="1153808"/>
          </a:xfrm>
          <a:prstGeom prst="rect">
            <a:avLst/>
          </a:prstGeom>
        </p:spPr>
      </p:pic>
      <p:sp>
        <p:nvSpPr>
          <p:cNvPr id="33" name="文本框 32">
            <a:extLst>
              <a:ext uri="{FF2B5EF4-FFF2-40B4-BE49-F238E27FC236}">
                <a16:creationId xmlns:a16="http://schemas.microsoft.com/office/drawing/2014/main" id="{32D07A3C-5AF8-B6FE-5404-C918D514AD2B}"/>
              </a:ext>
            </a:extLst>
          </p:cNvPr>
          <p:cNvSpPr txBox="1"/>
          <p:nvPr/>
        </p:nvSpPr>
        <p:spPr>
          <a:xfrm>
            <a:off x="8432403" y="3197473"/>
            <a:ext cx="542978" cy="646331"/>
          </a:xfrm>
          <a:prstGeom prst="rect">
            <a:avLst/>
          </a:prstGeom>
          <a:noFill/>
        </p:spPr>
        <p:txBody>
          <a:bodyPr wrap="square" rtlCol="0">
            <a:spAutoFit/>
          </a:bodyPr>
          <a:lstStyle/>
          <a:p>
            <a:r>
              <a:rPr lang="en-US" altLang="zh-CN" sz="3600" b="1" dirty="0">
                <a:solidFill>
                  <a:srgbClr val="FF0000"/>
                </a:solidFill>
              </a:rPr>
              <a:t>×</a:t>
            </a:r>
            <a:endParaRPr lang="fr-CA" sz="3600" b="1" dirty="0">
              <a:solidFill>
                <a:srgbClr val="FF0000"/>
              </a:solidFill>
            </a:endParaRPr>
          </a:p>
        </p:txBody>
      </p:sp>
      <p:sp>
        <p:nvSpPr>
          <p:cNvPr id="34" name="灯片编号占位符 33">
            <a:extLst>
              <a:ext uri="{FF2B5EF4-FFF2-40B4-BE49-F238E27FC236}">
                <a16:creationId xmlns:a16="http://schemas.microsoft.com/office/drawing/2014/main" id="{B559EEC0-03B3-92A4-F735-8CC76FE1C538}"/>
              </a:ext>
            </a:extLst>
          </p:cNvPr>
          <p:cNvSpPr>
            <a:spLocks noGrp="1"/>
          </p:cNvSpPr>
          <p:nvPr>
            <p:ph type="sldNum" sz="quarter" idx="12"/>
          </p:nvPr>
        </p:nvSpPr>
        <p:spPr/>
        <p:txBody>
          <a:bodyPr/>
          <a:lstStyle/>
          <a:p>
            <a:fld id="{8B761FE0-AA87-4AE6-AED3-514C8F1D44C3}" type="slidenum">
              <a:rPr lang="fr-CA" smtClean="0"/>
              <a:t>16</a:t>
            </a:fld>
            <a:endParaRPr lang="fr-CA"/>
          </a:p>
        </p:txBody>
      </p:sp>
    </p:spTree>
    <p:extLst>
      <p:ext uri="{BB962C8B-B14F-4D97-AF65-F5344CB8AC3E}">
        <p14:creationId xmlns:p14="http://schemas.microsoft.com/office/powerpoint/2010/main" val="1720455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7136B8DF-6BF3-F8E5-EF2A-08581011629C}"/>
              </a:ext>
            </a:extLst>
          </p:cNvPr>
          <p:cNvPicPr>
            <a:picLocks noChangeAspect="1"/>
          </p:cNvPicPr>
          <p:nvPr/>
        </p:nvPicPr>
        <p:blipFill>
          <a:blip r:embed="rId2"/>
          <a:stretch>
            <a:fillRect/>
          </a:stretch>
        </p:blipFill>
        <p:spPr>
          <a:xfrm>
            <a:off x="5200532" y="5846807"/>
            <a:ext cx="3873614" cy="940507"/>
          </a:xfrm>
          <a:prstGeom prst="rect">
            <a:avLst/>
          </a:prstGeom>
        </p:spPr>
      </p:pic>
      <p:sp>
        <p:nvSpPr>
          <p:cNvPr id="2" name="标题 1">
            <a:extLst>
              <a:ext uri="{FF2B5EF4-FFF2-40B4-BE49-F238E27FC236}">
                <a16:creationId xmlns:a16="http://schemas.microsoft.com/office/drawing/2014/main" id="{A50FD59B-5DD2-5994-71E0-6067552E019E}"/>
              </a:ext>
            </a:extLst>
          </p:cNvPr>
          <p:cNvSpPr>
            <a:spLocks noGrp="1"/>
          </p:cNvSpPr>
          <p:nvPr>
            <p:ph type="title"/>
          </p:nvPr>
        </p:nvSpPr>
        <p:spPr/>
        <p:txBody>
          <a:bodyPr/>
          <a:lstStyle/>
          <a:p>
            <a:r>
              <a:rPr lang="fr-CA" dirty="0"/>
              <a:t>Transfer scenario</a:t>
            </a:r>
          </a:p>
        </p:txBody>
      </p:sp>
      <p:sp>
        <p:nvSpPr>
          <p:cNvPr id="76" name="椭圆 75">
            <a:extLst>
              <a:ext uri="{FF2B5EF4-FFF2-40B4-BE49-F238E27FC236}">
                <a16:creationId xmlns:a16="http://schemas.microsoft.com/office/drawing/2014/main" id="{3306289C-7C43-A0FE-A99F-F2182828AE86}"/>
              </a:ext>
            </a:extLst>
          </p:cNvPr>
          <p:cNvSpPr/>
          <p:nvPr/>
        </p:nvSpPr>
        <p:spPr>
          <a:xfrm>
            <a:off x="4744944" y="5257971"/>
            <a:ext cx="123139" cy="11255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atin typeface="Times New Roman" panose="02020603050405020304" pitchFamily="18" charset="0"/>
              <a:cs typeface="Times New Roman" panose="02020603050405020304" pitchFamily="18" charset="0"/>
            </a:endParaRPr>
          </a:p>
        </p:txBody>
      </p:sp>
      <p:sp>
        <p:nvSpPr>
          <p:cNvPr id="78" name="椭圆 77">
            <a:extLst>
              <a:ext uri="{FF2B5EF4-FFF2-40B4-BE49-F238E27FC236}">
                <a16:creationId xmlns:a16="http://schemas.microsoft.com/office/drawing/2014/main" id="{4D05FB97-6799-BA4E-8530-39CA23B6BC60}"/>
              </a:ext>
            </a:extLst>
          </p:cNvPr>
          <p:cNvSpPr/>
          <p:nvPr/>
        </p:nvSpPr>
        <p:spPr>
          <a:xfrm>
            <a:off x="5500765" y="5257971"/>
            <a:ext cx="123139" cy="1125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3CC4CAA7-9D0E-0001-6D94-C5C16732B3F0}"/>
              </a:ext>
            </a:extLst>
          </p:cNvPr>
          <p:cNvSpPr txBox="1"/>
          <p:nvPr/>
        </p:nvSpPr>
        <p:spPr>
          <a:xfrm>
            <a:off x="5034282" y="5380756"/>
            <a:ext cx="580334" cy="307777"/>
          </a:xfrm>
          <a:prstGeom prst="rect">
            <a:avLst/>
          </a:prstGeom>
          <a:noFill/>
        </p:spPr>
        <p:txBody>
          <a:bodyPr wrap="square" rtlCol="0">
            <a:spAutoFit/>
          </a:bodyPr>
          <a:lstStyle/>
          <a:p>
            <a:r>
              <a:rPr lang="fr-CA" sz="1400" dirty="0"/>
              <a:t>d</a:t>
            </a:r>
            <a:r>
              <a:rPr lang="fr-CA" sz="1400" baseline="30000" dirty="0"/>
              <a:t>*</a:t>
            </a:r>
            <a:endParaRPr lang="fr-CA" sz="1400" baseline="-25000" dirty="0"/>
          </a:p>
        </p:txBody>
      </p:sp>
      <p:sp>
        <p:nvSpPr>
          <p:cNvPr id="24" name="文本框 23">
            <a:extLst>
              <a:ext uri="{FF2B5EF4-FFF2-40B4-BE49-F238E27FC236}">
                <a16:creationId xmlns:a16="http://schemas.microsoft.com/office/drawing/2014/main" id="{58440DA6-D8C9-779D-0C8F-8BEC85F2981C}"/>
              </a:ext>
            </a:extLst>
          </p:cNvPr>
          <p:cNvSpPr txBox="1"/>
          <p:nvPr/>
        </p:nvSpPr>
        <p:spPr>
          <a:xfrm>
            <a:off x="917951" y="1630864"/>
            <a:ext cx="10687025" cy="1384995"/>
          </a:xfrm>
          <a:prstGeom prst="rect">
            <a:avLst/>
          </a:prstGeom>
          <a:noFill/>
        </p:spPr>
        <p:txBody>
          <a:bodyPr wrap="square" rtlCol="0">
            <a:spAutoFit/>
          </a:bodyPr>
          <a:lstStyle/>
          <a:p>
            <a:r>
              <a:rPr lang="en-US" sz="2800" dirty="0"/>
              <a:t>A new framework for data from different sources is proposed:</a:t>
            </a:r>
          </a:p>
          <a:p>
            <a:r>
              <a:rPr lang="en-US" sz="2800" dirty="0"/>
              <a:t>Model trained offline with source data. Predict distance of online target data, followed with point searching to find the position.</a:t>
            </a:r>
            <a:endParaRPr lang="fr-CA" sz="2800" dirty="0"/>
          </a:p>
        </p:txBody>
      </p:sp>
      <p:grpSp>
        <p:nvGrpSpPr>
          <p:cNvPr id="46" name="组合 45">
            <a:extLst>
              <a:ext uri="{FF2B5EF4-FFF2-40B4-BE49-F238E27FC236}">
                <a16:creationId xmlns:a16="http://schemas.microsoft.com/office/drawing/2014/main" id="{BD607156-FB95-7A29-5C81-70FDD3D0C585}"/>
              </a:ext>
            </a:extLst>
          </p:cNvPr>
          <p:cNvGrpSpPr/>
          <p:nvPr/>
        </p:nvGrpSpPr>
        <p:grpSpPr>
          <a:xfrm>
            <a:off x="1394329" y="3327861"/>
            <a:ext cx="8075903" cy="2279268"/>
            <a:chOff x="1365161" y="2022575"/>
            <a:chExt cx="9550457" cy="2807878"/>
          </a:xfrm>
        </p:grpSpPr>
        <p:grpSp>
          <p:nvGrpSpPr>
            <p:cNvPr id="47" name="组合 46">
              <a:extLst>
                <a:ext uri="{FF2B5EF4-FFF2-40B4-BE49-F238E27FC236}">
                  <a16:creationId xmlns:a16="http://schemas.microsoft.com/office/drawing/2014/main" id="{B4859111-0C68-2B20-670A-9E3321746129}"/>
                </a:ext>
              </a:extLst>
            </p:cNvPr>
            <p:cNvGrpSpPr/>
            <p:nvPr/>
          </p:nvGrpSpPr>
          <p:grpSpPr>
            <a:xfrm>
              <a:off x="1365161" y="2022575"/>
              <a:ext cx="9550457" cy="2807878"/>
              <a:chOff x="1365161" y="2022575"/>
              <a:chExt cx="9550457" cy="2807878"/>
            </a:xfrm>
          </p:grpSpPr>
          <p:grpSp>
            <p:nvGrpSpPr>
              <p:cNvPr id="49" name="组合 48">
                <a:extLst>
                  <a:ext uri="{FF2B5EF4-FFF2-40B4-BE49-F238E27FC236}">
                    <a16:creationId xmlns:a16="http://schemas.microsoft.com/office/drawing/2014/main" id="{96FE9779-38CD-4731-CC70-1CA1F5EDAAED}"/>
                  </a:ext>
                </a:extLst>
              </p:cNvPr>
              <p:cNvGrpSpPr/>
              <p:nvPr/>
            </p:nvGrpSpPr>
            <p:grpSpPr>
              <a:xfrm>
                <a:off x="3470838" y="3208263"/>
                <a:ext cx="7070629" cy="1622190"/>
                <a:chOff x="2833332" y="2167133"/>
                <a:chExt cx="7070629" cy="1622190"/>
              </a:xfrm>
            </p:grpSpPr>
            <p:sp>
              <p:nvSpPr>
                <p:cNvPr id="72" name="矩形 71">
                  <a:extLst>
                    <a:ext uri="{FF2B5EF4-FFF2-40B4-BE49-F238E27FC236}">
                      <a16:creationId xmlns:a16="http://schemas.microsoft.com/office/drawing/2014/main" id="{C11621A0-39FD-DE39-3681-3F07EF39BAEA}"/>
                    </a:ext>
                  </a:extLst>
                </p:cNvPr>
                <p:cNvSpPr/>
                <p:nvPr/>
              </p:nvSpPr>
              <p:spPr>
                <a:xfrm>
                  <a:off x="2833332" y="2199332"/>
                  <a:ext cx="1545465" cy="550574"/>
                </a:xfrm>
                <a:prstGeom prst="rect">
                  <a:avLst/>
                </a:prstGeom>
                <a:solidFill>
                  <a:schemeClr val="accent6">
                    <a:lumMod val="75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latin typeface="Times New Roman" panose="02020603050405020304" pitchFamily="18" charset="0"/>
                      <a:cs typeface="Times New Roman" panose="02020603050405020304" pitchFamily="18" charset="0"/>
                    </a:rPr>
                    <a:t>Regressor</a:t>
                  </a:r>
                </a:p>
              </p:txBody>
            </p:sp>
            <p:sp>
              <p:nvSpPr>
                <p:cNvPr id="73" name="矩形 72">
                  <a:extLst>
                    <a:ext uri="{FF2B5EF4-FFF2-40B4-BE49-F238E27FC236}">
                      <a16:creationId xmlns:a16="http://schemas.microsoft.com/office/drawing/2014/main" id="{AD2E7D21-4609-FC92-A166-31DFF0ECE2C8}"/>
                    </a:ext>
                  </a:extLst>
                </p:cNvPr>
                <p:cNvSpPr/>
                <p:nvPr/>
              </p:nvSpPr>
              <p:spPr>
                <a:xfrm>
                  <a:off x="6256980" y="2197723"/>
                  <a:ext cx="1902728" cy="552184"/>
                </a:xfrm>
                <a:prstGeom prst="rect">
                  <a:avLst/>
                </a:prstGeom>
                <a:solidFill>
                  <a:schemeClr val="accent6">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latin typeface="Times New Roman" panose="02020603050405020304" pitchFamily="18" charset="0"/>
                      <a:cs typeface="Times New Roman" panose="02020603050405020304" pitchFamily="18" charset="0"/>
                    </a:rPr>
                    <a:t>P</a:t>
                  </a:r>
                  <a:r>
                    <a:rPr lang="en-US" altLang="zh-CN" dirty="0" err="1">
                      <a:latin typeface="Times New Roman" panose="02020603050405020304" pitchFamily="18" charset="0"/>
                      <a:cs typeface="Times New Roman" panose="02020603050405020304" pitchFamily="18" charset="0"/>
                    </a:rPr>
                    <a:t>oint</a:t>
                  </a:r>
                  <a:r>
                    <a:rPr lang="en-US" altLang="zh-CN" dirty="0">
                      <a:latin typeface="Times New Roman" panose="02020603050405020304" pitchFamily="18" charset="0"/>
                      <a:cs typeface="Times New Roman" panose="02020603050405020304" pitchFamily="18" charset="0"/>
                    </a:rPr>
                    <a:t> searching</a:t>
                  </a:r>
                  <a:endParaRPr lang="fr-CA" dirty="0">
                    <a:latin typeface="Times New Roman" panose="02020603050405020304" pitchFamily="18" charset="0"/>
                    <a:cs typeface="Times New Roman" panose="02020603050405020304" pitchFamily="18" charset="0"/>
                  </a:endParaRPr>
                </a:p>
              </p:txBody>
            </p:sp>
            <p:sp>
              <p:nvSpPr>
                <p:cNvPr id="74" name="矩形: 圆角 73">
                  <a:extLst>
                    <a:ext uri="{FF2B5EF4-FFF2-40B4-BE49-F238E27FC236}">
                      <a16:creationId xmlns:a16="http://schemas.microsoft.com/office/drawing/2014/main" id="{2C1918A8-3ADF-7D80-D46A-766FEE919FD9}"/>
                    </a:ext>
                  </a:extLst>
                </p:cNvPr>
                <p:cNvSpPr/>
                <p:nvPr/>
              </p:nvSpPr>
              <p:spPr>
                <a:xfrm>
                  <a:off x="6539524" y="3090405"/>
                  <a:ext cx="1330524" cy="69891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latin typeface="Times New Roman" panose="02020603050405020304" pitchFamily="18" charset="0"/>
                      <a:cs typeface="Times New Roman" panose="02020603050405020304" pitchFamily="18" charset="0"/>
                    </a:rPr>
                    <a:t>Rx position</a:t>
                  </a:r>
                </a:p>
              </p:txBody>
            </p:sp>
            <p:sp>
              <p:nvSpPr>
                <p:cNvPr id="75" name="椭圆 74">
                  <a:extLst>
                    <a:ext uri="{FF2B5EF4-FFF2-40B4-BE49-F238E27FC236}">
                      <a16:creationId xmlns:a16="http://schemas.microsoft.com/office/drawing/2014/main" id="{ACF4ED15-F4C1-209B-B81F-48D16E206EB4}"/>
                    </a:ext>
                  </a:extLst>
                </p:cNvPr>
                <p:cNvSpPr/>
                <p:nvPr/>
              </p:nvSpPr>
              <p:spPr>
                <a:xfrm>
                  <a:off x="4690048" y="2167133"/>
                  <a:ext cx="1249796" cy="6053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Distance</a:t>
                  </a:r>
                  <a:endParaRPr lang="fr-CA" sz="1200" dirty="0">
                    <a:latin typeface="Times New Roman" panose="02020603050405020304" pitchFamily="18" charset="0"/>
                    <a:cs typeface="Times New Roman" panose="02020603050405020304" pitchFamily="18" charset="0"/>
                  </a:endParaRPr>
                </a:p>
              </p:txBody>
            </p:sp>
            <p:cxnSp>
              <p:nvCxnSpPr>
                <p:cNvPr id="81" name="直接箭头连接符 80">
                  <a:extLst>
                    <a:ext uri="{FF2B5EF4-FFF2-40B4-BE49-F238E27FC236}">
                      <a16:creationId xmlns:a16="http://schemas.microsoft.com/office/drawing/2014/main" id="{9512F65F-F547-33E7-8ACB-5A1FCA0FFD40}"/>
                    </a:ext>
                  </a:extLst>
                </p:cNvPr>
                <p:cNvCxnSpPr>
                  <a:cxnSpLocks/>
                  <a:stCxn id="72" idx="3"/>
                  <a:endCxn id="75" idx="2"/>
                </p:cNvCxnSpPr>
                <p:nvPr/>
              </p:nvCxnSpPr>
              <p:spPr>
                <a:xfrm flipV="1">
                  <a:off x="4378797" y="2469788"/>
                  <a:ext cx="311251" cy="48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2" name="椭圆 81">
                  <a:extLst>
                    <a:ext uri="{FF2B5EF4-FFF2-40B4-BE49-F238E27FC236}">
                      <a16:creationId xmlns:a16="http://schemas.microsoft.com/office/drawing/2014/main" id="{D05C4ADF-A0BE-B3EB-46F2-93C60A3245DD}"/>
                    </a:ext>
                  </a:extLst>
                </p:cNvPr>
                <p:cNvSpPr/>
                <p:nvPr/>
              </p:nvSpPr>
              <p:spPr>
                <a:xfrm>
                  <a:off x="8596645" y="2173575"/>
                  <a:ext cx="1307316" cy="60530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Times New Roman" panose="02020603050405020304" pitchFamily="18" charset="0"/>
                      <a:cs typeface="Times New Roman" panose="02020603050405020304" pitchFamily="18" charset="0"/>
                    </a:rPr>
                    <a:t>Latitude</a:t>
                  </a:r>
                </a:p>
                <a:p>
                  <a:pPr algn="ctr"/>
                  <a:r>
                    <a:rPr lang="en-US" sz="1100" dirty="0">
                      <a:latin typeface="Times New Roman" panose="02020603050405020304" pitchFamily="18" charset="0"/>
                      <a:cs typeface="Times New Roman" panose="02020603050405020304" pitchFamily="18" charset="0"/>
                    </a:rPr>
                    <a:t>Longitude</a:t>
                  </a:r>
                  <a:endParaRPr lang="fr-CA" sz="1100" dirty="0">
                    <a:latin typeface="Times New Roman" panose="02020603050405020304" pitchFamily="18" charset="0"/>
                    <a:cs typeface="Times New Roman" panose="02020603050405020304" pitchFamily="18" charset="0"/>
                  </a:endParaRPr>
                </a:p>
              </p:txBody>
            </p:sp>
            <p:cxnSp>
              <p:nvCxnSpPr>
                <p:cNvPr id="83" name="直接箭头连接符 82">
                  <a:extLst>
                    <a:ext uri="{FF2B5EF4-FFF2-40B4-BE49-F238E27FC236}">
                      <a16:creationId xmlns:a16="http://schemas.microsoft.com/office/drawing/2014/main" id="{0355EF06-DCEE-CC61-B837-FEF7341F0896}"/>
                    </a:ext>
                  </a:extLst>
                </p:cNvPr>
                <p:cNvCxnSpPr>
                  <a:cxnSpLocks/>
                  <a:stCxn id="75" idx="6"/>
                  <a:endCxn id="73" idx="1"/>
                </p:cNvCxnSpPr>
                <p:nvPr/>
              </p:nvCxnSpPr>
              <p:spPr>
                <a:xfrm>
                  <a:off x="5939843" y="2469788"/>
                  <a:ext cx="317137" cy="40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DDB771E8-0498-6F97-B629-FE78F46E47D3}"/>
                    </a:ext>
                  </a:extLst>
                </p:cNvPr>
                <p:cNvCxnSpPr>
                  <a:cxnSpLocks/>
                  <a:stCxn id="74" idx="0"/>
                  <a:endCxn id="73" idx="2"/>
                </p:cNvCxnSpPr>
                <p:nvPr/>
              </p:nvCxnSpPr>
              <p:spPr>
                <a:xfrm flipV="1">
                  <a:off x="7204786" y="2749907"/>
                  <a:ext cx="3558" cy="3404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EFBE4543-0D4C-6BFC-5240-DD75C4CEAF05}"/>
                    </a:ext>
                  </a:extLst>
                </p:cNvPr>
                <p:cNvCxnSpPr>
                  <a:cxnSpLocks/>
                  <a:stCxn id="73" idx="3"/>
                  <a:endCxn id="82" idx="2"/>
                </p:cNvCxnSpPr>
                <p:nvPr/>
              </p:nvCxnSpPr>
              <p:spPr>
                <a:xfrm>
                  <a:off x="8159708" y="2473815"/>
                  <a:ext cx="436937" cy="24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50" name="文本框 49">
                <a:extLst>
                  <a:ext uri="{FF2B5EF4-FFF2-40B4-BE49-F238E27FC236}">
                    <a16:creationId xmlns:a16="http://schemas.microsoft.com/office/drawing/2014/main" id="{4CABB75B-71CF-7272-3AD6-C14DF0DCE765}"/>
                  </a:ext>
                </a:extLst>
              </p:cNvPr>
              <p:cNvSpPr txBox="1"/>
              <p:nvPr/>
            </p:nvSpPr>
            <p:spPr>
              <a:xfrm>
                <a:off x="8436398" y="2333851"/>
                <a:ext cx="2479220" cy="454988"/>
              </a:xfrm>
              <a:prstGeom prst="rect">
                <a:avLst/>
              </a:prstGeom>
              <a:noFill/>
            </p:spPr>
            <p:txBody>
              <a:bodyPr wrap="square" rtlCol="0">
                <a:spAutoFit/>
              </a:bodyPr>
              <a:lstStyle/>
              <a:p>
                <a:r>
                  <a:rPr lang="fr-CA" dirty="0">
                    <a:latin typeface="Times New Roman" panose="02020603050405020304" pitchFamily="18" charset="0"/>
                    <a:cs typeface="Times New Roman" panose="02020603050405020304" pitchFamily="18" charset="0"/>
                  </a:rPr>
                  <a:t>Offline t</a:t>
                </a:r>
                <a:r>
                  <a:rPr lang="en-US" altLang="zh-CN" dirty="0">
                    <a:latin typeface="Times New Roman" panose="02020603050405020304" pitchFamily="18" charset="0"/>
                    <a:cs typeface="Times New Roman" panose="02020603050405020304" pitchFamily="18" charset="0"/>
                  </a:rPr>
                  <a:t>raining</a:t>
                </a:r>
                <a:endParaRPr lang="fr-CA" dirty="0">
                  <a:latin typeface="Times New Roman" panose="02020603050405020304" pitchFamily="18" charset="0"/>
                  <a:cs typeface="Times New Roman" panose="02020603050405020304" pitchFamily="18" charset="0"/>
                </a:endParaRPr>
              </a:p>
            </p:txBody>
          </p:sp>
          <p:cxnSp>
            <p:nvCxnSpPr>
              <p:cNvPr id="51" name="直接连接符 50">
                <a:extLst>
                  <a:ext uri="{FF2B5EF4-FFF2-40B4-BE49-F238E27FC236}">
                    <a16:creationId xmlns:a16="http://schemas.microsoft.com/office/drawing/2014/main" id="{A6915983-5A49-70D6-2BB4-4DA6E73A1784}"/>
                  </a:ext>
                </a:extLst>
              </p:cNvPr>
              <p:cNvCxnSpPr/>
              <p:nvPr/>
            </p:nvCxnSpPr>
            <p:spPr>
              <a:xfrm flipV="1">
                <a:off x="1365161" y="2781244"/>
                <a:ext cx="9002332" cy="45669"/>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339197FE-10BA-4B4B-4C00-5F6FD1D3103E}"/>
                  </a:ext>
                </a:extLst>
              </p:cNvPr>
              <p:cNvSpPr txBox="1"/>
              <p:nvPr/>
            </p:nvSpPr>
            <p:spPr>
              <a:xfrm>
                <a:off x="8595615" y="2796434"/>
                <a:ext cx="1778319" cy="369332"/>
              </a:xfrm>
              <a:prstGeom prst="rect">
                <a:avLst/>
              </a:prstGeom>
              <a:noFill/>
            </p:spPr>
            <p:txBody>
              <a:bodyPr wrap="square" rtlCol="0">
                <a:spAutoFit/>
              </a:bodyPr>
              <a:lstStyle/>
              <a:p>
                <a:r>
                  <a:rPr lang="fr-CA" altLang="zh-CN" dirty="0">
                    <a:latin typeface="Times New Roman" panose="02020603050405020304" pitchFamily="18" charset="0"/>
                    <a:cs typeface="Times New Roman" panose="02020603050405020304" pitchFamily="18" charset="0"/>
                  </a:rPr>
                  <a:t>Online t</a:t>
                </a:r>
                <a:r>
                  <a:rPr lang="en-US" altLang="zh-CN" dirty="0" err="1">
                    <a:latin typeface="Times New Roman" panose="02020603050405020304" pitchFamily="18" charset="0"/>
                    <a:cs typeface="Times New Roman" panose="02020603050405020304" pitchFamily="18" charset="0"/>
                  </a:rPr>
                  <a:t>esting</a:t>
                </a:r>
                <a:endParaRPr lang="fr-CA" dirty="0">
                  <a:latin typeface="Times New Roman" panose="02020603050405020304" pitchFamily="18" charset="0"/>
                  <a:cs typeface="Times New Roman" panose="02020603050405020304" pitchFamily="18" charset="0"/>
                </a:endParaRPr>
              </a:p>
            </p:txBody>
          </p:sp>
          <p:sp>
            <p:nvSpPr>
              <p:cNvPr id="53" name="矩形: 圆角 52">
                <a:extLst>
                  <a:ext uri="{FF2B5EF4-FFF2-40B4-BE49-F238E27FC236}">
                    <a16:creationId xmlns:a16="http://schemas.microsoft.com/office/drawing/2014/main" id="{1E3907C7-DA9A-ADF8-D000-09B4417B06BD}"/>
                  </a:ext>
                </a:extLst>
              </p:cNvPr>
              <p:cNvSpPr/>
              <p:nvPr/>
            </p:nvSpPr>
            <p:spPr>
              <a:xfrm>
                <a:off x="1871688" y="2069394"/>
                <a:ext cx="1122688" cy="435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latin typeface="Times New Roman" panose="02020603050405020304" pitchFamily="18" charset="0"/>
                    <a:cs typeface="Times New Roman" panose="02020603050405020304" pitchFamily="18" charset="0"/>
                  </a:rPr>
                  <a:t>Source</a:t>
                </a:r>
              </a:p>
            </p:txBody>
          </p:sp>
          <p:sp>
            <p:nvSpPr>
              <p:cNvPr id="54" name="矩形 53">
                <a:extLst>
                  <a:ext uri="{FF2B5EF4-FFF2-40B4-BE49-F238E27FC236}">
                    <a16:creationId xmlns:a16="http://schemas.microsoft.com/office/drawing/2014/main" id="{CABB1F0D-3F59-40C3-D711-067531935BA4}"/>
                  </a:ext>
                </a:extLst>
              </p:cNvPr>
              <p:cNvSpPr/>
              <p:nvPr/>
            </p:nvSpPr>
            <p:spPr>
              <a:xfrm>
                <a:off x="3470838" y="2022575"/>
                <a:ext cx="1545465" cy="528871"/>
              </a:xfrm>
              <a:prstGeom prst="rect">
                <a:avLst/>
              </a:prstGeom>
              <a:solidFill>
                <a:schemeClr val="accent6">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latin typeface="Times New Roman" panose="02020603050405020304" pitchFamily="18" charset="0"/>
                    <a:cs typeface="Times New Roman" panose="02020603050405020304" pitchFamily="18" charset="0"/>
                  </a:rPr>
                  <a:t>Regressor</a:t>
                </a:r>
              </a:p>
            </p:txBody>
          </p:sp>
          <p:sp>
            <p:nvSpPr>
              <p:cNvPr id="59" name="矩形: 圆角 58">
                <a:extLst>
                  <a:ext uri="{FF2B5EF4-FFF2-40B4-BE49-F238E27FC236}">
                    <a16:creationId xmlns:a16="http://schemas.microsoft.com/office/drawing/2014/main" id="{0492C872-9AF4-79D9-94D7-FA8EBA541E48}"/>
                  </a:ext>
                </a:extLst>
              </p:cNvPr>
              <p:cNvSpPr/>
              <p:nvPr/>
            </p:nvSpPr>
            <p:spPr>
              <a:xfrm>
                <a:off x="1871688" y="3298133"/>
                <a:ext cx="1122688" cy="435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latin typeface="Times New Roman" panose="02020603050405020304" pitchFamily="18" charset="0"/>
                    <a:cs typeface="Times New Roman" panose="02020603050405020304" pitchFamily="18" charset="0"/>
                  </a:rPr>
                  <a:t>Target</a:t>
                </a:r>
              </a:p>
            </p:txBody>
          </p:sp>
          <p:cxnSp>
            <p:nvCxnSpPr>
              <p:cNvPr id="60" name="直接箭头连接符 59">
                <a:extLst>
                  <a:ext uri="{FF2B5EF4-FFF2-40B4-BE49-F238E27FC236}">
                    <a16:creationId xmlns:a16="http://schemas.microsoft.com/office/drawing/2014/main" id="{7AF41DC2-C53A-B1CE-3EE0-650CFE4868F9}"/>
                  </a:ext>
                </a:extLst>
              </p:cNvPr>
              <p:cNvCxnSpPr>
                <a:cxnSpLocks/>
                <a:stCxn id="53" idx="3"/>
                <a:endCxn id="54" idx="1"/>
              </p:cNvCxnSpPr>
              <p:nvPr/>
            </p:nvCxnSpPr>
            <p:spPr>
              <a:xfrm>
                <a:off x="2994376" y="2287010"/>
                <a:ext cx="476462"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a:extLst>
                  <a:ext uri="{FF2B5EF4-FFF2-40B4-BE49-F238E27FC236}">
                    <a16:creationId xmlns:a16="http://schemas.microsoft.com/office/drawing/2014/main" id="{841021B8-8B9F-13E8-2D47-B7B9E96F34B9}"/>
                  </a:ext>
                </a:extLst>
              </p:cNvPr>
              <p:cNvCxnSpPr>
                <a:cxnSpLocks/>
                <a:stCxn id="59" idx="3"/>
                <a:endCxn id="72" idx="1"/>
              </p:cNvCxnSpPr>
              <p:nvPr/>
            </p:nvCxnSpPr>
            <p:spPr>
              <a:xfrm flipV="1">
                <a:off x="2994375" y="3515749"/>
                <a:ext cx="476463"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cxnSp>
          <p:nvCxnSpPr>
            <p:cNvPr id="48" name="直接箭头连接符 47">
              <a:extLst>
                <a:ext uri="{FF2B5EF4-FFF2-40B4-BE49-F238E27FC236}">
                  <a16:creationId xmlns:a16="http://schemas.microsoft.com/office/drawing/2014/main" id="{2DA4D809-5C20-A69E-B6EC-24FBFA576F46}"/>
                </a:ext>
              </a:extLst>
            </p:cNvPr>
            <p:cNvCxnSpPr>
              <a:cxnSpLocks/>
              <a:stCxn id="54" idx="2"/>
              <a:endCxn id="72" idx="0"/>
            </p:cNvCxnSpPr>
            <p:nvPr/>
          </p:nvCxnSpPr>
          <p:spPr>
            <a:xfrm>
              <a:off x="4243572" y="2551446"/>
              <a:ext cx="0" cy="68901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pic>
        <p:nvPicPr>
          <p:cNvPr id="3" name="Picture 2" descr="ECE 429">
            <a:extLst>
              <a:ext uri="{FF2B5EF4-FFF2-40B4-BE49-F238E27FC236}">
                <a16:creationId xmlns:a16="http://schemas.microsoft.com/office/drawing/2014/main" id="{6D59DA36-73C0-BFA5-7934-7E7F60D56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759" y="4825397"/>
            <a:ext cx="1072684" cy="80347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接连接符 16">
            <a:extLst>
              <a:ext uri="{FF2B5EF4-FFF2-40B4-BE49-F238E27FC236}">
                <a16:creationId xmlns:a16="http://schemas.microsoft.com/office/drawing/2014/main" id="{539F0D3D-DFB2-E639-E2D4-BFD8A0FAB901}"/>
              </a:ext>
            </a:extLst>
          </p:cNvPr>
          <p:cNvCxnSpPr>
            <a:stCxn id="76" idx="6"/>
            <a:endCxn id="78" idx="2"/>
          </p:cNvCxnSpPr>
          <p:nvPr/>
        </p:nvCxnSpPr>
        <p:spPr>
          <a:xfrm>
            <a:off x="4868083" y="5314246"/>
            <a:ext cx="632682" cy="0"/>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4" name="灯片编号占位符 3">
            <a:extLst>
              <a:ext uri="{FF2B5EF4-FFF2-40B4-BE49-F238E27FC236}">
                <a16:creationId xmlns:a16="http://schemas.microsoft.com/office/drawing/2014/main" id="{9B60CA66-EF10-6489-2D5D-674779FC9BB0}"/>
              </a:ext>
            </a:extLst>
          </p:cNvPr>
          <p:cNvSpPr>
            <a:spLocks noGrp="1"/>
          </p:cNvSpPr>
          <p:nvPr>
            <p:ph type="sldNum" sz="quarter" idx="12"/>
          </p:nvPr>
        </p:nvSpPr>
        <p:spPr/>
        <p:txBody>
          <a:bodyPr/>
          <a:lstStyle/>
          <a:p>
            <a:fld id="{8B761FE0-AA87-4AE6-AED3-514C8F1D44C3}" type="slidenum">
              <a:rPr lang="fr-CA" smtClean="0"/>
              <a:t>17</a:t>
            </a:fld>
            <a:endParaRPr lang="fr-CA"/>
          </a:p>
        </p:txBody>
      </p:sp>
    </p:spTree>
    <p:extLst>
      <p:ext uri="{BB962C8B-B14F-4D97-AF65-F5344CB8AC3E}">
        <p14:creationId xmlns:p14="http://schemas.microsoft.com/office/powerpoint/2010/main" val="3723091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0DB1A-7548-503C-3D17-B40AF6694ABB}"/>
              </a:ext>
            </a:extLst>
          </p:cNvPr>
          <p:cNvSpPr>
            <a:spLocks noGrp="1"/>
          </p:cNvSpPr>
          <p:nvPr>
            <p:ph type="title"/>
          </p:nvPr>
        </p:nvSpPr>
        <p:spPr/>
        <p:txBody>
          <a:bodyPr/>
          <a:lstStyle/>
          <a:p>
            <a:r>
              <a:rPr lang="fr-CA" dirty="0"/>
              <a:t>E</a:t>
            </a:r>
            <a:r>
              <a:rPr lang="en-US" altLang="zh-CN" dirty="0" err="1"/>
              <a:t>xperiment</a:t>
            </a:r>
            <a:endParaRPr lang="fr-CA" dirty="0"/>
          </a:p>
        </p:txBody>
      </p:sp>
      <p:pic>
        <p:nvPicPr>
          <p:cNvPr id="4" name="图片 3">
            <a:extLst>
              <a:ext uri="{FF2B5EF4-FFF2-40B4-BE49-F238E27FC236}">
                <a16:creationId xmlns:a16="http://schemas.microsoft.com/office/drawing/2014/main" id="{D310E99E-1489-1942-91FB-49BD8829B04C}"/>
              </a:ext>
            </a:extLst>
          </p:cNvPr>
          <p:cNvPicPr>
            <a:picLocks noChangeAspect="1"/>
          </p:cNvPicPr>
          <p:nvPr/>
        </p:nvPicPr>
        <p:blipFill rotWithShape="1">
          <a:blip r:embed="rId3"/>
          <a:srcRect t="83817"/>
          <a:stretch/>
        </p:blipFill>
        <p:spPr>
          <a:xfrm>
            <a:off x="1463302" y="5645075"/>
            <a:ext cx="9529854" cy="489927"/>
          </a:xfrm>
          <a:prstGeom prst="rect">
            <a:avLst/>
          </a:prstGeom>
        </p:spPr>
      </p:pic>
      <p:sp>
        <p:nvSpPr>
          <p:cNvPr id="3" name="文本框 2">
            <a:extLst>
              <a:ext uri="{FF2B5EF4-FFF2-40B4-BE49-F238E27FC236}">
                <a16:creationId xmlns:a16="http://schemas.microsoft.com/office/drawing/2014/main" id="{E9395323-8467-5FB1-DC22-A5E3286AA121}"/>
              </a:ext>
            </a:extLst>
          </p:cNvPr>
          <p:cNvSpPr txBox="1"/>
          <p:nvPr/>
        </p:nvSpPr>
        <p:spPr>
          <a:xfrm>
            <a:off x="838200" y="1690688"/>
            <a:ext cx="10780059" cy="1384995"/>
          </a:xfrm>
          <a:prstGeom prst="rect">
            <a:avLst/>
          </a:prstGeom>
          <a:noFill/>
        </p:spPr>
        <p:txBody>
          <a:bodyPr wrap="square" rtlCol="0">
            <a:spAutoFit/>
          </a:bodyPr>
          <a:lstStyle/>
          <a:p>
            <a:r>
              <a:rPr lang="en-US" altLang="zh-CN" sz="2800" dirty="0"/>
              <a:t>Source – London; Target – Paris, Toulouse</a:t>
            </a:r>
          </a:p>
          <a:p>
            <a:r>
              <a:rPr lang="en-US" altLang="zh-CN" sz="2800" dirty="0"/>
              <a:t>Regressor for distance prediction </a:t>
            </a:r>
            <a:r>
              <a:rPr lang="en-US" sz="2800" dirty="0"/>
              <a:t>on data from London, running test in Paris and Toulouse </a:t>
            </a:r>
            <a:endParaRPr lang="fr-CA" sz="2800" dirty="0"/>
          </a:p>
        </p:txBody>
      </p:sp>
      <p:pic>
        <p:nvPicPr>
          <p:cNvPr id="9" name="图片 8">
            <a:extLst>
              <a:ext uri="{FF2B5EF4-FFF2-40B4-BE49-F238E27FC236}">
                <a16:creationId xmlns:a16="http://schemas.microsoft.com/office/drawing/2014/main" id="{F6347BBD-F6A6-96EC-B212-1BEC56269737}"/>
              </a:ext>
            </a:extLst>
          </p:cNvPr>
          <p:cNvPicPr>
            <a:picLocks noChangeAspect="1"/>
          </p:cNvPicPr>
          <p:nvPr/>
        </p:nvPicPr>
        <p:blipFill>
          <a:blip r:embed="rId4"/>
          <a:stretch>
            <a:fillRect/>
          </a:stretch>
        </p:blipFill>
        <p:spPr>
          <a:xfrm>
            <a:off x="6587963" y="3149525"/>
            <a:ext cx="3695700" cy="2495550"/>
          </a:xfrm>
          <a:prstGeom prst="rect">
            <a:avLst/>
          </a:prstGeom>
        </p:spPr>
      </p:pic>
      <p:pic>
        <p:nvPicPr>
          <p:cNvPr id="11" name="图片 10">
            <a:extLst>
              <a:ext uri="{FF2B5EF4-FFF2-40B4-BE49-F238E27FC236}">
                <a16:creationId xmlns:a16="http://schemas.microsoft.com/office/drawing/2014/main" id="{39E6B086-7ECD-B78A-B96F-02C0A84FDE41}"/>
              </a:ext>
            </a:extLst>
          </p:cNvPr>
          <p:cNvPicPr>
            <a:picLocks noChangeAspect="1"/>
          </p:cNvPicPr>
          <p:nvPr/>
        </p:nvPicPr>
        <p:blipFill>
          <a:blip r:embed="rId5"/>
          <a:stretch>
            <a:fillRect/>
          </a:stretch>
        </p:blipFill>
        <p:spPr>
          <a:xfrm>
            <a:off x="1780088" y="3149525"/>
            <a:ext cx="3708761" cy="2449223"/>
          </a:xfrm>
          <a:prstGeom prst="rect">
            <a:avLst/>
          </a:prstGeom>
        </p:spPr>
      </p:pic>
      <p:sp>
        <p:nvSpPr>
          <p:cNvPr id="5" name="灯片编号占位符 4">
            <a:extLst>
              <a:ext uri="{FF2B5EF4-FFF2-40B4-BE49-F238E27FC236}">
                <a16:creationId xmlns:a16="http://schemas.microsoft.com/office/drawing/2014/main" id="{D1E66466-2ABD-2DBF-76C9-6B2A10E9B418}"/>
              </a:ext>
            </a:extLst>
          </p:cNvPr>
          <p:cNvSpPr>
            <a:spLocks noGrp="1"/>
          </p:cNvSpPr>
          <p:nvPr>
            <p:ph type="sldNum" sz="quarter" idx="12"/>
          </p:nvPr>
        </p:nvSpPr>
        <p:spPr/>
        <p:txBody>
          <a:bodyPr/>
          <a:lstStyle/>
          <a:p>
            <a:fld id="{8B761FE0-AA87-4AE6-AED3-514C8F1D44C3}" type="slidenum">
              <a:rPr lang="fr-CA" smtClean="0"/>
              <a:t>18</a:t>
            </a:fld>
            <a:endParaRPr lang="fr-CA"/>
          </a:p>
        </p:txBody>
      </p:sp>
    </p:spTree>
    <p:extLst>
      <p:ext uri="{BB962C8B-B14F-4D97-AF65-F5344CB8AC3E}">
        <p14:creationId xmlns:p14="http://schemas.microsoft.com/office/powerpoint/2010/main" val="198537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D8EA9A0-CC89-DF5B-009F-8E2590515E6A}"/>
              </a:ext>
            </a:extLst>
          </p:cNvPr>
          <p:cNvSpPr>
            <a:spLocks noGrp="1"/>
          </p:cNvSpPr>
          <p:nvPr>
            <p:ph type="sldNum" sz="quarter" idx="12"/>
          </p:nvPr>
        </p:nvSpPr>
        <p:spPr/>
        <p:txBody>
          <a:bodyPr/>
          <a:lstStyle/>
          <a:p>
            <a:fld id="{8B761FE0-AA87-4AE6-AED3-514C8F1D44C3}" type="slidenum">
              <a:rPr lang="fr-CA" smtClean="0"/>
              <a:t>19</a:t>
            </a:fld>
            <a:endParaRPr lang="fr-CA"/>
          </a:p>
        </p:txBody>
      </p:sp>
      <p:pic>
        <p:nvPicPr>
          <p:cNvPr id="5" name="图片 4">
            <a:extLst>
              <a:ext uri="{FF2B5EF4-FFF2-40B4-BE49-F238E27FC236}">
                <a16:creationId xmlns:a16="http://schemas.microsoft.com/office/drawing/2014/main" id="{6E2C365F-23EA-E68C-89F1-337F51684C7D}"/>
              </a:ext>
            </a:extLst>
          </p:cNvPr>
          <p:cNvPicPr>
            <a:picLocks noChangeAspect="1"/>
          </p:cNvPicPr>
          <p:nvPr/>
        </p:nvPicPr>
        <p:blipFill>
          <a:blip r:embed="rId2"/>
          <a:stretch>
            <a:fillRect/>
          </a:stretch>
        </p:blipFill>
        <p:spPr>
          <a:xfrm>
            <a:off x="490904" y="786032"/>
            <a:ext cx="3543300" cy="2514600"/>
          </a:xfrm>
          <a:prstGeom prst="rect">
            <a:avLst/>
          </a:prstGeom>
        </p:spPr>
      </p:pic>
      <p:pic>
        <p:nvPicPr>
          <p:cNvPr id="7" name="图片 6">
            <a:extLst>
              <a:ext uri="{FF2B5EF4-FFF2-40B4-BE49-F238E27FC236}">
                <a16:creationId xmlns:a16="http://schemas.microsoft.com/office/drawing/2014/main" id="{A86D8FDA-532E-8405-098E-6C499D5AEA8B}"/>
              </a:ext>
            </a:extLst>
          </p:cNvPr>
          <p:cNvPicPr>
            <a:picLocks noChangeAspect="1"/>
          </p:cNvPicPr>
          <p:nvPr/>
        </p:nvPicPr>
        <p:blipFill>
          <a:blip r:embed="rId3"/>
          <a:stretch>
            <a:fillRect/>
          </a:stretch>
        </p:blipFill>
        <p:spPr>
          <a:xfrm>
            <a:off x="4220893" y="786032"/>
            <a:ext cx="3581400" cy="2514600"/>
          </a:xfrm>
          <a:prstGeom prst="rect">
            <a:avLst/>
          </a:prstGeom>
        </p:spPr>
      </p:pic>
      <p:pic>
        <p:nvPicPr>
          <p:cNvPr id="9" name="图片 8">
            <a:extLst>
              <a:ext uri="{FF2B5EF4-FFF2-40B4-BE49-F238E27FC236}">
                <a16:creationId xmlns:a16="http://schemas.microsoft.com/office/drawing/2014/main" id="{D69614A7-0082-4CD8-25B1-DC02EE03C454}"/>
              </a:ext>
            </a:extLst>
          </p:cNvPr>
          <p:cNvPicPr>
            <a:picLocks noChangeAspect="1"/>
          </p:cNvPicPr>
          <p:nvPr/>
        </p:nvPicPr>
        <p:blipFill>
          <a:blip r:embed="rId4"/>
          <a:stretch>
            <a:fillRect/>
          </a:stretch>
        </p:blipFill>
        <p:spPr>
          <a:xfrm>
            <a:off x="7749834" y="786032"/>
            <a:ext cx="3543300" cy="2514600"/>
          </a:xfrm>
          <a:prstGeom prst="rect">
            <a:avLst/>
          </a:prstGeom>
        </p:spPr>
      </p:pic>
      <p:pic>
        <p:nvPicPr>
          <p:cNvPr id="11" name="图片 10">
            <a:extLst>
              <a:ext uri="{FF2B5EF4-FFF2-40B4-BE49-F238E27FC236}">
                <a16:creationId xmlns:a16="http://schemas.microsoft.com/office/drawing/2014/main" id="{EB7BCBCE-5789-051F-B464-276B2F1FA073}"/>
              </a:ext>
            </a:extLst>
          </p:cNvPr>
          <p:cNvPicPr>
            <a:picLocks noChangeAspect="1"/>
          </p:cNvPicPr>
          <p:nvPr/>
        </p:nvPicPr>
        <p:blipFill>
          <a:blip r:embed="rId5"/>
          <a:stretch>
            <a:fillRect/>
          </a:stretch>
        </p:blipFill>
        <p:spPr>
          <a:xfrm>
            <a:off x="490904" y="3712112"/>
            <a:ext cx="3543300" cy="2514600"/>
          </a:xfrm>
          <a:prstGeom prst="rect">
            <a:avLst/>
          </a:prstGeom>
        </p:spPr>
      </p:pic>
      <p:pic>
        <p:nvPicPr>
          <p:cNvPr id="13" name="图片 12">
            <a:extLst>
              <a:ext uri="{FF2B5EF4-FFF2-40B4-BE49-F238E27FC236}">
                <a16:creationId xmlns:a16="http://schemas.microsoft.com/office/drawing/2014/main" id="{E7443947-7148-400B-FDC2-05C99EDEB9FC}"/>
              </a:ext>
            </a:extLst>
          </p:cNvPr>
          <p:cNvPicPr>
            <a:picLocks noChangeAspect="1"/>
          </p:cNvPicPr>
          <p:nvPr/>
        </p:nvPicPr>
        <p:blipFill>
          <a:blip r:embed="rId6"/>
          <a:stretch>
            <a:fillRect/>
          </a:stretch>
        </p:blipFill>
        <p:spPr>
          <a:xfrm>
            <a:off x="4206534" y="3712112"/>
            <a:ext cx="3543300" cy="2514600"/>
          </a:xfrm>
          <a:prstGeom prst="rect">
            <a:avLst/>
          </a:prstGeom>
        </p:spPr>
      </p:pic>
      <p:pic>
        <p:nvPicPr>
          <p:cNvPr id="15" name="图片 14">
            <a:extLst>
              <a:ext uri="{FF2B5EF4-FFF2-40B4-BE49-F238E27FC236}">
                <a16:creationId xmlns:a16="http://schemas.microsoft.com/office/drawing/2014/main" id="{70A9B86B-A31B-157F-DAAB-37D51915906C}"/>
              </a:ext>
            </a:extLst>
          </p:cNvPr>
          <p:cNvPicPr>
            <a:picLocks noChangeAspect="1"/>
          </p:cNvPicPr>
          <p:nvPr/>
        </p:nvPicPr>
        <p:blipFill>
          <a:blip r:embed="rId7"/>
          <a:stretch>
            <a:fillRect/>
          </a:stretch>
        </p:blipFill>
        <p:spPr>
          <a:xfrm>
            <a:off x="7637291" y="3712112"/>
            <a:ext cx="3543300" cy="2514600"/>
          </a:xfrm>
          <a:prstGeom prst="rect">
            <a:avLst/>
          </a:prstGeom>
        </p:spPr>
      </p:pic>
    </p:spTree>
    <p:extLst>
      <p:ext uri="{BB962C8B-B14F-4D97-AF65-F5344CB8AC3E}">
        <p14:creationId xmlns:p14="http://schemas.microsoft.com/office/powerpoint/2010/main" val="3639360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F920F-06E7-EF89-56D9-E637A384BB75}"/>
              </a:ext>
            </a:extLst>
          </p:cNvPr>
          <p:cNvSpPr>
            <a:spLocks noGrp="1"/>
          </p:cNvSpPr>
          <p:nvPr>
            <p:ph type="title"/>
          </p:nvPr>
        </p:nvSpPr>
        <p:spPr/>
        <p:txBody>
          <a:bodyPr/>
          <a:lstStyle/>
          <a:p>
            <a:r>
              <a:rPr lang="fr-CA" dirty="0">
                <a:latin typeface="Times New Roman" panose="02020603050405020304" pitchFamily="18" charset="0"/>
                <a:cs typeface="Times New Roman" panose="02020603050405020304" pitchFamily="18" charset="0"/>
              </a:rPr>
              <a:t>Outline</a:t>
            </a:r>
          </a:p>
        </p:txBody>
      </p:sp>
      <p:sp>
        <p:nvSpPr>
          <p:cNvPr id="3" name="内容占位符 2">
            <a:extLst>
              <a:ext uri="{FF2B5EF4-FFF2-40B4-BE49-F238E27FC236}">
                <a16:creationId xmlns:a16="http://schemas.microsoft.com/office/drawing/2014/main" id="{77855830-1333-F25E-C088-B26B9397440A}"/>
              </a:ext>
            </a:extLst>
          </p:cNvPr>
          <p:cNvSpPr>
            <a:spLocks noGrp="1"/>
          </p:cNvSpPr>
          <p:nvPr>
            <p:ph idx="1"/>
          </p:nvPr>
        </p:nvSpPr>
        <p:spPr/>
        <p:txBody>
          <a:bodyPr>
            <a:normAutofit/>
          </a:bodyPr>
          <a:lstStyle/>
          <a:p>
            <a:r>
              <a:rPr lang="fr-CA" dirty="0">
                <a:latin typeface="Times New Roman" panose="02020603050405020304" pitchFamily="18" charset="0"/>
                <a:cs typeface="Times New Roman" panose="02020603050405020304" pitchFamily="18" charset="0"/>
              </a:rPr>
              <a:t>Introduction</a:t>
            </a:r>
          </a:p>
          <a:p>
            <a:r>
              <a:rPr lang="fr-CA" dirty="0">
                <a:latin typeface="Times New Roman" panose="02020603050405020304" pitchFamily="18" charset="0"/>
                <a:cs typeface="Times New Roman" panose="02020603050405020304" pitchFamily="18" charset="0"/>
              </a:rPr>
              <a:t>Simulation</a:t>
            </a:r>
          </a:p>
          <a:p>
            <a:r>
              <a:rPr lang="fr-CA" dirty="0">
                <a:latin typeface="Times New Roman" panose="02020603050405020304" pitchFamily="18" charset="0"/>
                <a:cs typeface="Times New Roman" panose="02020603050405020304" pitchFamily="18" charset="0"/>
              </a:rPr>
              <a:t>Localization</a:t>
            </a:r>
          </a:p>
          <a:p>
            <a:r>
              <a:rPr lang="fr-CA" dirty="0">
                <a:latin typeface="Times New Roman" panose="02020603050405020304" pitchFamily="18" charset="0"/>
                <a:cs typeface="Times New Roman" panose="02020603050405020304" pitchFamily="18" charset="0"/>
              </a:rPr>
              <a:t>Conclulsion &amp; Future work</a:t>
            </a:r>
          </a:p>
        </p:txBody>
      </p:sp>
      <p:sp>
        <p:nvSpPr>
          <p:cNvPr id="4" name="灯片编号占位符 3">
            <a:extLst>
              <a:ext uri="{FF2B5EF4-FFF2-40B4-BE49-F238E27FC236}">
                <a16:creationId xmlns:a16="http://schemas.microsoft.com/office/drawing/2014/main" id="{637D69FC-E4D0-1BE4-09E7-7E713EDC5126}"/>
              </a:ext>
            </a:extLst>
          </p:cNvPr>
          <p:cNvSpPr>
            <a:spLocks noGrp="1"/>
          </p:cNvSpPr>
          <p:nvPr>
            <p:ph type="sldNum" sz="quarter" idx="12"/>
          </p:nvPr>
        </p:nvSpPr>
        <p:spPr/>
        <p:txBody>
          <a:bodyPr/>
          <a:lstStyle/>
          <a:p>
            <a:fld id="{8B761FE0-AA87-4AE6-AED3-514C8F1D44C3}" type="slidenum">
              <a:rPr lang="fr-CA" smtClean="0"/>
              <a:t>2</a:t>
            </a:fld>
            <a:endParaRPr lang="fr-CA"/>
          </a:p>
        </p:txBody>
      </p:sp>
    </p:spTree>
    <p:extLst>
      <p:ext uri="{BB962C8B-B14F-4D97-AF65-F5344CB8AC3E}">
        <p14:creationId xmlns:p14="http://schemas.microsoft.com/office/powerpoint/2010/main" val="3704812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0DB1A-7548-503C-3D17-B40AF6694ABB}"/>
              </a:ext>
            </a:extLst>
          </p:cNvPr>
          <p:cNvSpPr>
            <a:spLocks noGrp="1"/>
          </p:cNvSpPr>
          <p:nvPr>
            <p:ph type="title"/>
          </p:nvPr>
        </p:nvSpPr>
        <p:spPr/>
        <p:txBody>
          <a:bodyPr/>
          <a:lstStyle/>
          <a:p>
            <a:r>
              <a:rPr lang="fr-CA" dirty="0"/>
              <a:t>E</a:t>
            </a:r>
            <a:r>
              <a:rPr lang="en-US" altLang="zh-CN" dirty="0" err="1"/>
              <a:t>xperiment</a:t>
            </a:r>
            <a:r>
              <a:rPr lang="en-US" altLang="zh-CN" dirty="0"/>
              <a:t> with</a:t>
            </a:r>
            <a:r>
              <a:rPr lang="zh-CN" altLang="en-US" dirty="0"/>
              <a:t> </a:t>
            </a:r>
            <a:r>
              <a:rPr lang="en-US" altLang="zh-CN" dirty="0"/>
              <a:t>supplemented</a:t>
            </a:r>
            <a:r>
              <a:rPr lang="zh-CN" altLang="en-US" dirty="0"/>
              <a:t> </a:t>
            </a:r>
            <a:r>
              <a:rPr lang="en-US" altLang="zh-CN" dirty="0"/>
              <a:t>data</a:t>
            </a:r>
            <a:endParaRPr lang="fr-CA" dirty="0"/>
          </a:p>
        </p:txBody>
      </p:sp>
      <p:pic>
        <p:nvPicPr>
          <p:cNvPr id="6" name="图片 5">
            <a:extLst>
              <a:ext uri="{FF2B5EF4-FFF2-40B4-BE49-F238E27FC236}">
                <a16:creationId xmlns:a16="http://schemas.microsoft.com/office/drawing/2014/main" id="{DE22F8EF-C221-59BA-6C47-E82999F13506}"/>
              </a:ext>
            </a:extLst>
          </p:cNvPr>
          <p:cNvPicPr>
            <a:picLocks noChangeAspect="1"/>
          </p:cNvPicPr>
          <p:nvPr/>
        </p:nvPicPr>
        <p:blipFill>
          <a:blip r:embed="rId3"/>
          <a:stretch>
            <a:fillRect/>
          </a:stretch>
        </p:blipFill>
        <p:spPr>
          <a:xfrm>
            <a:off x="1460997" y="2870169"/>
            <a:ext cx="9270006" cy="3260806"/>
          </a:xfrm>
          <a:prstGeom prst="rect">
            <a:avLst/>
          </a:prstGeom>
        </p:spPr>
      </p:pic>
      <p:sp>
        <p:nvSpPr>
          <p:cNvPr id="3" name="文本框 2">
            <a:extLst>
              <a:ext uri="{FF2B5EF4-FFF2-40B4-BE49-F238E27FC236}">
                <a16:creationId xmlns:a16="http://schemas.microsoft.com/office/drawing/2014/main" id="{7842445F-5429-9C6A-E04E-00FD82CD7621}"/>
              </a:ext>
            </a:extLst>
          </p:cNvPr>
          <p:cNvSpPr txBox="1"/>
          <p:nvPr/>
        </p:nvSpPr>
        <p:spPr>
          <a:xfrm>
            <a:off x="838200" y="1690688"/>
            <a:ext cx="10874188" cy="954107"/>
          </a:xfrm>
          <a:prstGeom prst="rect">
            <a:avLst/>
          </a:prstGeom>
          <a:noFill/>
        </p:spPr>
        <p:txBody>
          <a:bodyPr wrap="square" rtlCol="0">
            <a:spAutoFit/>
          </a:bodyPr>
          <a:lstStyle/>
          <a:p>
            <a:r>
              <a:rPr lang="en-US" sz="2800" dirty="0"/>
              <a:t>Source – London + supplemented data from target source; </a:t>
            </a:r>
          </a:p>
          <a:p>
            <a:r>
              <a:rPr lang="en-US" sz="2800" dirty="0"/>
              <a:t>Target – Paris, Toulouse</a:t>
            </a:r>
          </a:p>
        </p:txBody>
      </p:sp>
      <p:sp>
        <p:nvSpPr>
          <p:cNvPr id="4" name="灯片编号占位符 3">
            <a:extLst>
              <a:ext uri="{FF2B5EF4-FFF2-40B4-BE49-F238E27FC236}">
                <a16:creationId xmlns:a16="http://schemas.microsoft.com/office/drawing/2014/main" id="{599ECC4C-21D7-F517-57C6-435D8308BD49}"/>
              </a:ext>
            </a:extLst>
          </p:cNvPr>
          <p:cNvSpPr>
            <a:spLocks noGrp="1"/>
          </p:cNvSpPr>
          <p:nvPr>
            <p:ph type="sldNum" sz="quarter" idx="12"/>
          </p:nvPr>
        </p:nvSpPr>
        <p:spPr/>
        <p:txBody>
          <a:bodyPr/>
          <a:lstStyle/>
          <a:p>
            <a:fld id="{8B761FE0-AA87-4AE6-AED3-514C8F1D44C3}" type="slidenum">
              <a:rPr lang="fr-CA" smtClean="0"/>
              <a:t>20</a:t>
            </a:fld>
            <a:endParaRPr lang="fr-CA"/>
          </a:p>
        </p:txBody>
      </p:sp>
    </p:spTree>
    <p:extLst>
      <p:ext uri="{BB962C8B-B14F-4D97-AF65-F5344CB8AC3E}">
        <p14:creationId xmlns:p14="http://schemas.microsoft.com/office/powerpoint/2010/main" val="1128165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7E171-7EE0-F0AD-123C-A1BF0A8A3DB2}"/>
              </a:ext>
            </a:extLst>
          </p:cNvPr>
          <p:cNvSpPr>
            <a:spLocks noGrp="1"/>
          </p:cNvSpPr>
          <p:nvPr>
            <p:ph type="title"/>
          </p:nvPr>
        </p:nvSpPr>
        <p:spPr>
          <a:xfrm>
            <a:off x="838200" y="265734"/>
            <a:ext cx="10515600" cy="1325563"/>
          </a:xfrm>
        </p:spPr>
        <p:txBody>
          <a:bodyPr/>
          <a:lstStyle/>
          <a:p>
            <a:r>
              <a:rPr lang="fr-CA" dirty="0"/>
              <a:t>Experiment on data source comparison</a:t>
            </a:r>
          </a:p>
        </p:txBody>
      </p:sp>
      <p:pic>
        <p:nvPicPr>
          <p:cNvPr id="4" name="图片 3">
            <a:extLst>
              <a:ext uri="{FF2B5EF4-FFF2-40B4-BE49-F238E27FC236}">
                <a16:creationId xmlns:a16="http://schemas.microsoft.com/office/drawing/2014/main" id="{012A567F-8153-445E-6CA7-A14B69B579EE}"/>
              </a:ext>
            </a:extLst>
          </p:cNvPr>
          <p:cNvPicPr>
            <a:picLocks noChangeAspect="1"/>
          </p:cNvPicPr>
          <p:nvPr/>
        </p:nvPicPr>
        <p:blipFill>
          <a:blip r:embed="rId3"/>
          <a:stretch>
            <a:fillRect/>
          </a:stretch>
        </p:blipFill>
        <p:spPr>
          <a:xfrm>
            <a:off x="1145570" y="3080741"/>
            <a:ext cx="3695700" cy="2495550"/>
          </a:xfrm>
          <a:prstGeom prst="rect">
            <a:avLst/>
          </a:prstGeom>
        </p:spPr>
      </p:pic>
      <p:sp>
        <p:nvSpPr>
          <p:cNvPr id="6" name="文本框 5">
            <a:extLst>
              <a:ext uri="{FF2B5EF4-FFF2-40B4-BE49-F238E27FC236}">
                <a16:creationId xmlns:a16="http://schemas.microsoft.com/office/drawing/2014/main" id="{6427CF97-9967-CF22-7FF5-23D855D2BB44}"/>
              </a:ext>
            </a:extLst>
          </p:cNvPr>
          <p:cNvSpPr txBox="1"/>
          <p:nvPr/>
        </p:nvSpPr>
        <p:spPr>
          <a:xfrm>
            <a:off x="838200" y="1690688"/>
            <a:ext cx="10780059" cy="954107"/>
          </a:xfrm>
          <a:prstGeom prst="rect">
            <a:avLst/>
          </a:prstGeom>
          <a:noFill/>
        </p:spPr>
        <p:txBody>
          <a:bodyPr wrap="square" rtlCol="0">
            <a:spAutoFit/>
          </a:bodyPr>
          <a:lstStyle/>
          <a:p>
            <a:r>
              <a:rPr lang="en-US" sz="2800" dirty="0"/>
              <a:t>Model trained with 75% London data, and tested on Paris, Toulouse and </a:t>
            </a:r>
            <a:r>
              <a:rPr lang="en-US" altLang="zh-CN" sz="2800" dirty="0"/>
              <a:t>25% London data</a:t>
            </a:r>
            <a:r>
              <a:rPr lang="en-US" sz="2800" dirty="0"/>
              <a:t>.</a:t>
            </a:r>
            <a:endParaRPr lang="fr-CA" sz="2800" dirty="0"/>
          </a:p>
        </p:txBody>
      </p:sp>
      <p:sp>
        <p:nvSpPr>
          <p:cNvPr id="5" name="灯片编号占位符 4">
            <a:extLst>
              <a:ext uri="{FF2B5EF4-FFF2-40B4-BE49-F238E27FC236}">
                <a16:creationId xmlns:a16="http://schemas.microsoft.com/office/drawing/2014/main" id="{186A3F26-527B-FF89-FB89-13EF57BB88D9}"/>
              </a:ext>
            </a:extLst>
          </p:cNvPr>
          <p:cNvSpPr>
            <a:spLocks noGrp="1"/>
          </p:cNvSpPr>
          <p:nvPr>
            <p:ph type="sldNum" sz="quarter" idx="12"/>
          </p:nvPr>
        </p:nvSpPr>
        <p:spPr/>
        <p:txBody>
          <a:bodyPr/>
          <a:lstStyle/>
          <a:p>
            <a:fld id="{8B761FE0-AA87-4AE6-AED3-514C8F1D44C3}" type="slidenum">
              <a:rPr lang="fr-CA" smtClean="0"/>
              <a:t>21</a:t>
            </a:fld>
            <a:endParaRPr lang="fr-CA"/>
          </a:p>
        </p:txBody>
      </p:sp>
      <p:grpSp>
        <p:nvGrpSpPr>
          <p:cNvPr id="10" name="组合 9">
            <a:extLst>
              <a:ext uri="{FF2B5EF4-FFF2-40B4-BE49-F238E27FC236}">
                <a16:creationId xmlns:a16="http://schemas.microsoft.com/office/drawing/2014/main" id="{97EF5427-0109-F479-010C-15AD39062FA2}"/>
              </a:ext>
            </a:extLst>
          </p:cNvPr>
          <p:cNvGrpSpPr/>
          <p:nvPr/>
        </p:nvGrpSpPr>
        <p:grpSpPr>
          <a:xfrm>
            <a:off x="5289572" y="3397608"/>
            <a:ext cx="7249018" cy="1861815"/>
            <a:chOff x="5152412" y="3305497"/>
            <a:chExt cx="7249018" cy="1861815"/>
          </a:xfrm>
        </p:grpSpPr>
        <p:sp>
          <p:nvSpPr>
            <p:cNvPr id="7" name="文本框 6">
              <a:extLst>
                <a:ext uri="{FF2B5EF4-FFF2-40B4-BE49-F238E27FC236}">
                  <a16:creationId xmlns:a16="http://schemas.microsoft.com/office/drawing/2014/main" id="{9613F219-9005-F274-FF81-5616B17EF7E0}"/>
                </a:ext>
              </a:extLst>
            </p:cNvPr>
            <p:cNvSpPr txBox="1"/>
            <p:nvPr/>
          </p:nvSpPr>
          <p:spPr>
            <a:xfrm>
              <a:off x="5408960" y="4767202"/>
              <a:ext cx="6992470" cy="400110"/>
            </a:xfrm>
            <a:prstGeom prst="rect">
              <a:avLst/>
            </a:prstGeom>
            <a:noFill/>
          </p:spPr>
          <p:txBody>
            <a:bodyPr wrap="square" rtlCol="0">
              <a:spAutoFit/>
            </a:bodyPr>
            <a:lstStyle/>
            <a:p>
              <a:r>
                <a:rPr lang="en-US" sz="2000" dirty="0"/>
                <a:t>The model performs better on data from same source.</a:t>
              </a:r>
              <a:endParaRPr lang="fr-CA" sz="2000" dirty="0"/>
            </a:p>
          </p:txBody>
        </p:sp>
        <p:pic>
          <p:nvPicPr>
            <p:cNvPr id="9" name="图片 8">
              <a:extLst>
                <a:ext uri="{FF2B5EF4-FFF2-40B4-BE49-F238E27FC236}">
                  <a16:creationId xmlns:a16="http://schemas.microsoft.com/office/drawing/2014/main" id="{BEBEB0A0-7930-4B8F-99BB-547F8013EF02}"/>
                </a:ext>
              </a:extLst>
            </p:cNvPr>
            <p:cNvPicPr>
              <a:picLocks noChangeAspect="1"/>
            </p:cNvPicPr>
            <p:nvPr/>
          </p:nvPicPr>
          <p:blipFill>
            <a:blip r:embed="rId4"/>
            <a:stretch>
              <a:fillRect/>
            </a:stretch>
          </p:blipFill>
          <p:spPr>
            <a:xfrm>
              <a:off x="5152412" y="3305497"/>
              <a:ext cx="6465847" cy="1455620"/>
            </a:xfrm>
            <a:prstGeom prst="rect">
              <a:avLst/>
            </a:prstGeom>
          </p:spPr>
        </p:pic>
      </p:grpSp>
    </p:spTree>
    <p:extLst>
      <p:ext uri="{BB962C8B-B14F-4D97-AF65-F5344CB8AC3E}">
        <p14:creationId xmlns:p14="http://schemas.microsoft.com/office/powerpoint/2010/main" val="84738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43732E-FBDB-08ED-AA09-D8D7B607A1F2}"/>
              </a:ext>
            </a:extLst>
          </p:cNvPr>
          <p:cNvSpPr>
            <a:spLocks noGrp="1"/>
          </p:cNvSpPr>
          <p:nvPr>
            <p:ph type="title"/>
          </p:nvPr>
        </p:nvSpPr>
        <p:spPr/>
        <p:txBody>
          <a:bodyPr/>
          <a:lstStyle/>
          <a:p>
            <a:r>
              <a:rPr lang="en-US" dirty="0"/>
              <a:t>Conclusion</a:t>
            </a:r>
            <a:endParaRPr lang="fr-CA" dirty="0"/>
          </a:p>
        </p:txBody>
      </p:sp>
      <p:sp>
        <p:nvSpPr>
          <p:cNvPr id="3" name="内容占位符 2">
            <a:extLst>
              <a:ext uri="{FF2B5EF4-FFF2-40B4-BE49-F238E27FC236}">
                <a16:creationId xmlns:a16="http://schemas.microsoft.com/office/drawing/2014/main" id="{4180AE2F-15E2-BEE9-42D8-3EC366BE2021}"/>
              </a:ext>
            </a:extLst>
          </p:cNvPr>
          <p:cNvSpPr>
            <a:spLocks noGrp="1"/>
          </p:cNvSpPr>
          <p:nvPr>
            <p:ph idx="1"/>
          </p:nvPr>
        </p:nvSpPr>
        <p:spPr/>
        <p:txBody>
          <a:bodyPr/>
          <a:lstStyle/>
          <a:p>
            <a:pPr marL="0" indent="0">
              <a:buNone/>
            </a:pPr>
            <a:r>
              <a:rPr lang="en-US" altLang="zh-CN" dirty="0"/>
              <a:t>This work explored fingerprint-based localization methods with data generated from simulation</a:t>
            </a:r>
            <a:r>
              <a:rPr lang="fr-CA" altLang="zh-CN" dirty="0"/>
              <a:t>, and proposed a novel framework to localize on data from different source. Its performance outperforms the benchmark largely. </a:t>
            </a:r>
            <a:r>
              <a:rPr lang="en-US" dirty="0"/>
              <a:t>The chosen benchmark is not comparable with proposed method. One main reason is it is hard to find a method could be directly applied in this study. Only range based methods care chosen for comparison which has an expected poor performance.</a:t>
            </a:r>
          </a:p>
        </p:txBody>
      </p:sp>
      <p:sp>
        <p:nvSpPr>
          <p:cNvPr id="4" name="灯片编号占位符 3">
            <a:extLst>
              <a:ext uri="{FF2B5EF4-FFF2-40B4-BE49-F238E27FC236}">
                <a16:creationId xmlns:a16="http://schemas.microsoft.com/office/drawing/2014/main" id="{5ECDE519-2168-645D-35A5-D342EF31292D}"/>
              </a:ext>
            </a:extLst>
          </p:cNvPr>
          <p:cNvSpPr>
            <a:spLocks noGrp="1"/>
          </p:cNvSpPr>
          <p:nvPr>
            <p:ph type="sldNum" sz="quarter" idx="12"/>
          </p:nvPr>
        </p:nvSpPr>
        <p:spPr/>
        <p:txBody>
          <a:bodyPr/>
          <a:lstStyle/>
          <a:p>
            <a:fld id="{8B761FE0-AA87-4AE6-AED3-514C8F1D44C3}" type="slidenum">
              <a:rPr lang="fr-CA" smtClean="0"/>
              <a:t>22</a:t>
            </a:fld>
            <a:endParaRPr lang="fr-CA"/>
          </a:p>
        </p:txBody>
      </p:sp>
    </p:spTree>
    <p:extLst>
      <p:ext uri="{BB962C8B-B14F-4D97-AF65-F5344CB8AC3E}">
        <p14:creationId xmlns:p14="http://schemas.microsoft.com/office/powerpoint/2010/main" val="2753095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1A648-0333-6099-96F6-0133737C030B}"/>
              </a:ext>
            </a:extLst>
          </p:cNvPr>
          <p:cNvSpPr>
            <a:spLocks noGrp="1"/>
          </p:cNvSpPr>
          <p:nvPr>
            <p:ph type="title"/>
          </p:nvPr>
        </p:nvSpPr>
        <p:spPr/>
        <p:txBody>
          <a:bodyPr/>
          <a:lstStyle/>
          <a:p>
            <a:r>
              <a:rPr lang="en-US" dirty="0"/>
              <a:t>Perspective</a:t>
            </a:r>
            <a:endParaRPr lang="fr-CA" dirty="0"/>
          </a:p>
        </p:txBody>
      </p:sp>
      <p:sp>
        <p:nvSpPr>
          <p:cNvPr id="3" name="内容占位符 2">
            <a:extLst>
              <a:ext uri="{FF2B5EF4-FFF2-40B4-BE49-F238E27FC236}">
                <a16:creationId xmlns:a16="http://schemas.microsoft.com/office/drawing/2014/main" id="{89C8747B-3C76-D42D-DDFF-9C60522DBE3C}"/>
              </a:ext>
            </a:extLst>
          </p:cNvPr>
          <p:cNvSpPr>
            <a:spLocks noGrp="1"/>
          </p:cNvSpPr>
          <p:nvPr>
            <p:ph idx="1"/>
          </p:nvPr>
        </p:nvSpPr>
        <p:spPr/>
        <p:txBody>
          <a:bodyPr>
            <a:normAutofit fontScale="92500" lnSpcReduction="10000"/>
          </a:bodyPr>
          <a:lstStyle/>
          <a:p>
            <a:r>
              <a:rPr lang="en-US" dirty="0"/>
              <a:t>Preprocessing: more features could be extracted from CIR</a:t>
            </a:r>
          </a:p>
          <a:p>
            <a:r>
              <a:rPr lang="en-US" dirty="0"/>
              <a:t>Simulation: noise could be considered in simulation to generating more realistic data</a:t>
            </a:r>
          </a:p>
          <a:p>
            <a:r>
              <a:rPr lang="en-US" dirty="0"/>
              <a:t>Localization </a:t>
            </a:r>
            <a:r>
              <a:rPr lang="en-US" altLang="zh-CN" dirty="0"/>
              <a:t>with data from different source</a:t>
            </a:r>
            <a:r>
              <a:rPr lang="en-US" dirty="0"/>
              <a:t>: use more prior map information</a:t>
            </a:r>
          </a:p>
          <a:p>
            <a:r>
              <a:rPr lang="en-US" dirty="0"/>
              <a:t>Find a better benchmark for comparison</a:t>
            </a:r>
          </a:p>
          <a:p>
            <a:endParaRPr lang="en-US" dirty="0"/>
          </a:p>
          <a:p>
            <a:r>
              <a:rPr lang="en-US" altLang="zh-CN" dirty="0"/>
              <a:t>Continuous transmission</a:t>
            </a:r>
          </a:p>
          <a:p>
            <a:r>
              <a:rPr lang="en-US" dirty="0"/>
              <a:t>Transfer learning: new data with different weights</a:t>
            </a:r>
          </a:p>
          <a:p>
            <a:r>
              <a:rPr lang="en-US" dirty="0"/>
              <a:t>…</a:t>
            </a:r>
            <a:endParaRPr lang="fr-CA" dirty="0"/>
          </a:p>
        </p:txBody>
      </p:sp>
      <p:sp>
        <p:nvSpPr>
          <p:cNvPr id="4" name="灯片编号占位符 3">
            <a:extLst>
              <a:ext uri="{FF2B5EF4-FFF2-40B4-BE49-F238E27FC236}">
                <a16:creationId xmlns:a16="http://schemas.microsoft.com/office/drawing/2014/main" id="{583DD789-C6DE-67D2-C6B6-EC5E3FCDDC4E}"/>
              </a:ext>
            </a:extLst>
          </p:cNvPr>
          <p:cNvSpPr>
            <a:spLocks noGrp="1"/>
          </p:cNvSpPr>
          <p:nvPr>
            <p:ph type="sldNum" sz="quarter" idx="12"/>
          </p:nvPr>
        </p:nvSpPr>
        <p:spPr/>
        <p:txBody>
          <a:bodyPr/>
          <a:lstStyle/>
          <a:p>
            <a:fld id="{8B761FE0-AA87-4AE6-AED3-514C8F1D44C3}" type="slidenum">
              <a:rPr lang="fr-CA" smtClean="0"/>
              <a:t>23</a:t>
            </a:fld>
            <a:endParaRPr lang="fr-CA"/>
          </a:p>
        </p:txBody>
      </p:sp>
    </p:spTree>
    <p:extLst>
      <p:ext uri="{BB962C8B-B14F-4D97-AF65-F5344CB8AC3E}">
        <p14:creationId xmlns:p14="http://schemas.microsoft.com/office/powerpoint/2010/main" val="1719509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0C7E86-79E4-EE22-AB16-F14651101281}"/>
              </a:ext>
            </a:extLst>
          </p:cNvPr>
          <p:cNvSpPr>
            <a:spLocks noGrp="1"/>
          </p:cNvSpPr>
          <p:nvPr>
            <p:ph type="title"/>
          </p:nvPr>
        </p:nvSpPr>
        <p:spPr/>
        <p:txBody>
          <a:bodyPr/>
          <a:lstStyle/>
          <a:p>
            <a:r>
              <a:rPr lang="fr-CA" dirty="0"/>
              <a:t>Reference</a:t>
            </a:r>
          </a:p>
        </p:txBody>
      </p:sp>
      <p:sp>
        <p:nvSpPr>
          <p:cNvPr id="3" name="内容占位符 2">
            <a:extLst>
              <a:ext uri="{FF2B5EF4-FFF2-40B4-BE49-F238E27FC236}">
                <a16:creationId xmlns:a16="http://schemas.microsoft.com/office/drawing/2014/main" id="{DD4B9FB1-7E48-CAFD-7069-240209F61D0B}"/>
              </a:ext>
            </a:extLst>
          </p:cNvPr>
          <p:cNvSpPr>
            <a:spLocks noGrp="1"/>
          </p:cNvSpPr>
          <p:nvPr>
            <p:ph idx="1"/>
          </p:nvPr>
        </p:nvSpPr>
        <p:spPr/>
        <p:txBody>
          <a:bodyPr>
            <a:normAutofit/>
          </a:bodyPr>
          <a:lstStyle/>
          <a:p>
            <a:pPr marL="514350" indent="-514350">
              <a:buFont typeface="+mj-lt"/>
              <a:buAutoNum type="arabicPeriod"/>
            </a:pPr>
            <a:r>
              <a:rPr lang="en-US" altLang="zh-CN" b="0" i="0" dirty="0">
                <a:effectLst/>
              </a:rPr>
              <a:t>Quoc </a:t>
            </a:r>
            <a:r>
              <a:rPr lang="en-US" altLang="zh-CN" b="0" i="0" dirty="0" err="1">
                <a:effectLst/>
              </a:rPr>
              <a:t>Duy</a:t>
            </a:r>
            <a:r>
              <a:rPr lang="en-US" altLang="zh-CN" b="0" i="0" dirty="0">
                <a:effectLst/>
              </a:rPr>
              <a:t> Vo and </a:t>
            </a:r>
            <a:r>
              <a:rPr lang="en-US" altLang="zh-CN" b="0" i="0" dirty="0" err="1">
                <a:effectLst/>
              </a:rPr>
              <a:t>Pradipta</a:t>
            </a:r>
            <a:r>
              <a:rPr lang="en-US" altLang="zh-CN" b="0" i="0" dirty="0">
                <a:effectLst/>
              </a:rPr>
              <a:t> De. A survey of fingerprint-based outdoor localization. IEEE Communications Surveys Tutorials, 18(1):491–506, 2016.</a:t>
            </a:r>
          </a:p>
          <a:p>
            <a:pPr marL="514350" indent="-514350">
              <a:buFont typeface="+mj-lt"/>
              <a:buAutoNum type="arabicPeriod"/>
            </a:pPr>
            <a:r>
              <a:rPr lang="en-US" altLang="zh-CN" b="0" i="0" dirty="0">
                <a:effectLst/>
              </a:rPr>
              <a:t>José A. del Peral-Rosado, Ronald </a:t>
            </a:r>
            <a:r>
              <a:rPr lang="en-US" altLang="zh-CN" b="0" i="0" dirty="0" err="1">
                <a:effectLst/>
              </a:rPr>
              <a:t>Raulefs</a:t>
            </a:r>
            <a:r>
              <a:rPr lang="en-US" altLang="zh-CN" b="0" i="0" dirty="0">
                <a:effectLst/>
              </a:rPr>
              <a:t>, José A. López-Salcedo, and Gonzalo Seco-Granados. Survey of cellular mobile radio localization methods: From 1g to 5g. IEEE Communications Surveys Tutorials, 20(2):1124–1148, 2018.</a:t>
            </a:r>
          </a:p>
          <a:p>
            <a:pPr marL="514350" indent="-514350">
              <a:buFont typeface="+mj-lt"/>
              <a:buAutoNum type="arabicPeriod"/>
            </a:pPr>
            <a:r>
              <a:rPr lang="fr-CA" dirty="0"/>
              <a:t>Norrdine, Abdelmoumen. (2015). An Algebraic Solution to the Multilateration Problem. 10.13140/RG.2.1.1681.3602. </a:t>
            </a:r>
          </a:p>
        </p:txBody>
      </p:sp>
      <p:sp>
        <p:nvSpPr>
          <p:cNvPr id="4" name="灯片编号占位符 3">
            <a:extLst>
              <a:ext uri="{FF2B5EF4-FFF2-40B4-BE49-F238E27FC236}">
                <a16:creationId xmlns:a16="http://schemas.microsoft.com/office/drawing/2014/main" id="{EEAB40F8-841C-F24A-F17A-6117D84A93CD}"/>
              </a:ext>
            </a:extLst>
          </p:cNvPr>
          <p:cNvSpPr>
            <a:spLocks noGrp="1"/>
          </p:cNvSpPr>
          <p:nvPr>
            <p:ph type="sldNum" sz="quarter" idx="12"/>
          </p:nvPr>
        </p:nvSpPr>
        <p:spPr/>
        <p:txBody>
          <a:bodyPr/>
          <a:lstStyle/>
          <a:p>
            <a:fld id="{8B761FE0-AA87-4AE6-AED3-514C8F1D44C3}" type="slidenum">
              <a:rPr lang="fr-CA" smtClean="0"/>
              <a:t>24</a:t>
            </a:fld>
            <a:endParaRPr lang="fr-CA"/>
          </a:p>
        </p:txBody>
      </p:sp>
    </p:spTree>
    <p:extLst>
      <p:ext uri="{BB962C8B-B14F-4D97-AF65-F5344CB8AC3E}">
        <p14:creationId xmlns:p14="http://schemas.microsoft.com/office/powerpoint/2010/main" val="2426662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6B4801A-1113-C7CD-9A7F-466378D623BF}"/>
              </a:ext>
            </a:extLst>
          </p:cNvPr>
          <p:cNvSpPr>
            <a:spLocks noGrp="1"/>
          </p:cNvSpPr>
          <p:nvPr>
            <p:ph type="sldNum" sz="quarter" idx="12"/>
          </p:nvPr>
        </p:nvSpPr>
        <p:spPr/>
        <p:txBody>
          <a:bodyPr/>
          <a:lstStyle/>
          <a:p>
            <a:fld id="{8B761FE0-AA87-4AE6-AED3-514C8F1D44C3}" type="slidenum">
              <a:rPr lang="fr-CA" smtClean="0"/>
              <a:t>25</a:t>
            </a:fld>
            <a:endParaRPr lang="fr-CA"/>
          </a:p>
        </p:txBody>
      </p:sp>
      <p:sp>
        <p:nvSpPr>
          <p:cNvPr id="5" name="文本框 4">
            <a:extLst>
              <a:ext uri="{FF2B5EF4-FFF2-40B4-BE49-F238E27FC236}">
                <a16:creationId xmlns:a16="http://schemas.microsoft.com/office/drawing/2014/main" id="{09ACD99F-276B-2B4B-4191-1941FD09DA84}"/>
              </a:ext>
            </a:extLst>
          </p:cNvPr>
          <p:cNvSpPr txBox="1"/>
          <p:nvPr/>
        </p:nvSpPr>
        <p:spPr>
          <a:xfrm>
            <a:off x="3364230" y="3013501"/>
            <a:ext cx="6617970" cy="830997"/>
          </a:xfrm>
          <a:prstGeom prst="rect">
            <a:avLst/>
          </a:prstGeom>
          <a:noFill/>
        </p:spPr>
        <p:txBody>
          <a:bodyPr wrap="square" rtlCol="0">
            <a:spAutoFit/>
          </a:bodyPr>
          <a:lstStyle/>
          <a:p>
            <a:r>
              <a:rPr lang="en-US" sz="4800" b="1" i="1" dirty="0">
                <a:effectLst>
                  <a:outerShdw blurRad="38100" dist="38100" dir="2700000" algn="tl">
                    <a:srgbClr val="000000">
                      <a:alpha val="43137"/>
                    </a:srgbClr>
                  </a:outerShdw>
                </a:effectLst>
              </a:rPr>
              <a:t>Thanks for listening ~</a:t>
            </a:r>
            <a:endParaRPr lang="fr-CA" sz="48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6974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F6586-2691-6006-8C73-B3D90E751467}"/>
              </a:ext>
            </a:extLst>
          </p:cNvPr>
          <p:cNvSpPr>
            <a:spLocks noGrp="1"/>
          </p:cNvSpPr>
          <p:nvPr>
            <p:ph type="title"/>
          </p:nvPr>
        </p:nvSpPr>
        <p:spPr/>
        <p:txBody>
          <a:bodyPr/>
          <a:lstStyle/>
          <a:p>
            <a:r>
              <a:rPr lang="en-US" dirty="0"/>
              <a:t>T</a:t>
            </a:r>
            <a:r>
              <a:rPr lang="en-US" altLang="zh-CN" dirty="0"/>
              <a:t>ransfer scenarios</a:t>
            </a:r>
            <a:endParaRPr lang="fr-CA" dirty="0"/>
          </a:p>
        </p:txBody>
      </p:sp>
      <p:grpSp>
        <p:nvGrpSpPr>
          <p:cNvPr id="3" name="组合 2">
            <a:extLst>
              <a:ext uri="{FF2B5EF4-FFF2-40B4-BE49-F238E27FC236}">
                <a16:creationId xmlns:a16="http://schemas.microsoft.com/office/drawing/2014/main" id="{D1FA7965-BA3F-974F-5AB0-49FC46004792}"/>
              </a:ext>
            </a:extLst>
          </p:cNvPr>
          <p:cNvGrpSpPr/>
          <p:nvPr/>
        </p:nvGrpSpPr>
        <p:grpSpPr>
          <a:xfrm>
            <a:off x="1066926" y="2774328"/>
            <a:ext cx="1897661" cy="2170556"/>
            <a:chOff x="8846538" y="935547"/>
            <a:chExt cx="1897661" cy="2170556"/>
          </a:xfrm>
        </p:grpSpPr>
        <p:pic>
          <p:nvPicPr>
            <p:cNvPr id="4" name="图片 3">
              <a:extLst>
                <a:ext uri="{FF2B5EF4-FFF2-40B4-BE49-F238E27FC236}">
                  <a16:creationId xmlns:a16="http://schemas.microsoft.com/office/drawing/2014/main" id="{515B3CC2-2E56-4FC9-BE45-BB1E777CA5C6}"/>
                </a:ext>
              </a:extLst>
            </p:cNvPr>
            <p:cNvPicPr>
              <a:picLocks noChangeAspect="1"/>
            </p:cNvPicPr>
            <p:nvPr/>
          </p:nvPicPr>
          <p:blipFill>
            <a:blip r:embed="rId2"/>
            <a:stretch>
              <a:fillRect/>
            </a:stretch>
          </p:blipFill>
          <p:spPr>
            <a:xfrm>
              <a:off x="8846538" y="935547"/>
              <a:ext cx="1897661" cy="1822424"/>
            </a:xfrm>
            <a:prstGeom prst="rect">
              <a:avLst/>
            </a:prstGeom>
          </p:spPr>
        </p:pic>
        <p:sp>
          <p:nvSpPr>
            <p:cNvPr id="5" name="文本框 4">
              <a:extLst>
                <a:ext uri="{FF2B5EF4-FFF2-40B4-BE49-F238E27FC236}">
                  <a16:creationId xmlns:a16="http://schemas.microsoft.com/office/drawing/2014/main" id="{7ED6E553-6D2E-2042-40DB-A9C5F5DBCE70}"/>
                </a:ext>
              </a:extLst>
            </p:cNvPr>
            <p:cNvSpPr txBox="1"/>
            <p:nvPr/>
          </p:nvSpPr>
          <p:spPr>
            <a:xfrm flipH="1">
              <a:off x="9321799" y="2736771"/>
              <a:ext cx="1422400" cy="369332"/>
            </a:xfrm>
            <a:prstGeom prst="rect">
              <a:avLst/>
            </a:prstGeom>
            <a:noFill/>
          </p:spPr>
          <p:txBody>
            <a:bodyPr wrap="square" rtlCol="0">
              <a:spAutoFit/>
            </a:bodyPr>
            <a:lstStyle/>
            <a:p>
              <a:r>
                <a:rPr lang="fr-CA" dirty="0"/>
                <a:t>London</a:t>
              </a:r>
            </a:p>
          </p:txBody>
        </p:sp>
      </p:grpSp>
      <p:grpSp>
        <p:nvGrpSpPr>
          <p:cNvPr id="6" name="组合 5">
            <a:extLst>
              <a:ext uri="{FF2B5EF4-FFF2-40B4-BE49-F238E27FC236}">
                <a16:creationId xmlns:a16="http://schemas.microsoft.com/office/drawing/2014/main" id="{887C57D6-BF77-456B-0FA9-1638E52AC35B}"/>
              </a:ext>
            </a:extLst>
          </p:cNvPr>
          <p:cNvGrpSpPr/>
          <p:nvPr/>
        </p:nvGrpSpPr>
        <p:grpSpPr>
          <a:xfrm>
            <a:off x="7522672" y="1346633"/>
            <a:ext cx="2225108" cy="2128964"/>
            <a:chOff x="5140892" y="3692092"/>
            <a:chExt cx="2225108" cy="2128964"/>
          </a:xfrm>
        </p:grpSpPr>
        <p:pic>
          <p:nvPicPr>
            <p:cNvPr id="7" name="图片 6">
              <a:extLst>
                <a:ext uri="{FF2B5EF4-FFF2-40B4-BE49-F238E27FC236}">
                  <a16:creationId xmlns:a16="http://schemas.microsoft.com/office/drawing/2014/main" id="{72B1A426-CD3B-88F5-1D75-04A4273B95A7}"/>
                </a:ext>
              </a:extLst>
            </p:cNvPr>
            <p:cNvPicPr>
              <a:picLocks noChangeAspect="1"/>
            </p:cNvPicPr>
            <p:nvPr/>
          </p:nvPicPr>
          <p:blipFill>
            <a:blip r:embed="rId3"/>
            <a:stretch>
              <a:fillRect/>
            </a:stretch>
          </p:blipFill>
          <p:spPr>
            <a:xfrm>
              <a:off x="5140892" y="3692092"/>
              <a:ext cx="1910215" cy="1822424"/>
            </a:xfrm>
            <a:prstGeom prst="rect">
              <a:avLst/>
            </a:prstGeom>
          </p:spPr>
        </p:pic>
        <p:sp>
          <p:nvSpPr>
            <p:cNvPr id="8" name="文本框 7">
              <a:extLst>
                <a:ext uri="{FF2B5EF4-FFF2-40B4-BE49-F238E27FC236}">
                  <a16:creationId xmlns:a16="http://schemas.microsoft.com/office/drawing/2014/main" id="{3C29C1CE-78E1-4F8E-FF15-3F41DBA098FD}"/>
                </a:ext>
              </a:extLst>
            </p:cNvPr>
            <p:cNvSpPr txBox="1"/>
            <p:nvPr/>
          </p:nvSpPr>
          <p:spPr>
            <a:xfrm>
              <a:off x="5702300" y="5451724"/>
              <a:ext cx="1663700" cy="369332"/>
            </a:xfrm>
            <a:prstGeom prst="rect">
              <a:avLst/>
            </a:prstGeom>
            <a:noFill/>
          </p:spPr>
          <p:txBody>
            <a:bodyPr wrap="square" rtlCol="0">
              <a:spAutoFit/>
            </a:bodyPr>
            <a:lstStyle/>
            <a:p>
              <a:r>
                <a:rPr lang="fr-CA" dirty="0"/>
                <a:t>Paris</a:t>
              </a:r>
            </a:p>
          </p:txBody>
        </p:sp>
      </p:grpSp>
      <p:sp>
        <p:nvSpPr>
          <p:cNvPr id="10" name="矩形 9">
            <a:extLst>
              <a:ext uri="{FF2B5EF4-FFF2-40B4-BE49-F238E27FC236}">
                <a16:creationId xmlns:a16="http://schemas.microsoft.com/office/drawing/2014/main" id="{64B381A6-E230-51F9-967C-BB76E7CC7A03}"/>
              </a:ext>
            </a:extLst>
          </p:cNvPr>
          <p:cNvSpPr/>
          <p:nvPr/>
        </p:nvSpPr>
        <p:spPr>
          <a:xfrm>
            <a:off x="3673446" y="3131542"/>
            <a:ext cx="873100" cy="1107996"/>
          </a:xfrm>
          <a:prstGeom prst="rect">
            <a:avLst/>
          </a:prstGeom>
          <a:noFill/>
        </p:spPr>
        <p:txBody>
          <a:bodyPr wrap="square" lIns="91440" tIns="45720" rIns="91440" bIns="45720">
            <a:spAutoFit/>
          </a:bodyPr>
          <a:lstStyle/>
          <a:p>
            <a:pPr algn="ctr"/>
            <a:r>
              <a:rPr lang="en-US" sz="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Edwardian Script ITC" panose="030303020407070D0804" pitchFamily="66" charset="0"/>
              </a:rPr>
              <a:t>f</a:t>
            </a:r>
            <a:endParaRPr lang="fr-CA" sz="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Edwardian Script ITC" panose="030303020407070D0804" pitchFamily="66" charset="0"/>
            </a:endParaRPr>
          </a:p>
        </p:txBody>
      </p:sp>
      <p:pic>
        <p:nvPicPr>
          <p:cNvPr id="12" name="图形 11" descr="数据库">
            <a:extLst>
              <a:ext uri="{FF2B5EF4-FFF2-40B4-BE49-F238E27FC236}">
                <a16:creationId xmlns:a16="http://schemas.microsoft.com/office/drawing/2014/main" id="{9779205B-1E58-5862-65D6-684B6C4210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0092" y="1972672"/>
            <a:ext cx="914400" cy="914400"/>
          </a:xfrm>
          <a:prstGeom prst="rect">
            <a:avLst/>
          </a:prstGeom>
        </p:spPr>
      </p:pic>
      <p:sp>
        <p:nvSpPr>
          <p:cNvPr id="13" name="箭头: 右 12">
            <a:extLst>
              <a:ext uri="{FF2B5EF4-FFF2-40B4-BE49-F238E27FC236}">
                <a16:creationId xmlns:a16="http://schemas.microsoft.com/office/drawing/2014/main" id="{AD75C0E0-0BB7-A996-F64B-7F34D0E854A6}"/>
              </a:ext>
            </a:extLst>
          </p:cNvPr>
          <p:cNvSpPr/>
          <p:nvPr/>
        </p:nvSpPr>
        <p:spPr>
          <a:xfrm>
            <a:off x="3140056" y="3576918"/>
            <a:ext cx="570052"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A"/>
          </a:p>
        </p:txBody>
      </p:sp>
      <p:pic>
        <p:nvPicPr>
          <p:cNvPr id="14" name="图形 13" descr="数据库">
            <a:extLst>
              <a:ext uri="{FF2B5EF4-FFF2-40B4-BE49-F238E27FC236}">
                <a16:creationId xmlns:a16="http://schemas.microsoft.com/office/drawing/2014/main" id="{CEAF865A-9116-80D3-85E1-2EEA0F07E2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9384" y="4669676"/>
            <a:ext cx="914400" cy="914400"/>
          </a:xfrm>
          <a:prstGeom prst="rect">
            <a:avLst/>
          </a:prstGeom>
        </p:spPr>
      </p:pic>
      <p:sp>
        <p:nvSpPr>
          <p:cNvPr id="15" name="箭头: 上弧形 14">
            <a:extLst>
              <a:ext uri="{FF2B5EF4-FFF2-40B4-BE49-F238E27FC236}">
                <a16:creationId xmlns:a16="http://schemas.microsoft.com/office/drawing/2014/main" id="{FBF73CE3-E1AC-2D2C-9268-D22EB4D96C98}"/>
              </a:ext>
            </a:extLst>
          </p:cNvPr>
          <p:cNvSpPr/>
          <p:nvPr/>
        </p:nvSpPr>
        <p:spPr>
          <a:xfrm rot="19965529">
            <a:off x="4409698" y="2580214"/>
            <a:ext cx="2072314" cy="396487"/>
          </a:xfrm>
          <a:prstGeom prst="curved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CA">
              <a:solidFill>
                <a:schemeClr val="tx1"/>
              </a:solidFill>
            </a:endParaRPr>
          </a:p>
        </p:txBody>
      </p:sp>
      <p:sp>
        <p:nvSpPr>
          <p:cNvPr id="17" name="箭头: 下弧形 16">
            <a:extLst>
              <a:ext uri="{FF2B5EF4-FFF2-40B4-BE49-F238E27FC236}">
                <a16:creationId xmlns:a16="http://schemas.microsoft.com/office/drawing/2014/main" id="{9313D2B1-A24E-F595-6869-E53D011F9058}"/>
              </a:ext>
            </a:extLst>
          </p:cNvPr>
          <p:cNvSpPr/>
          <p:nvPr/>
        </p:nvSpPr>
        <p:spPr>
          <a:xfrm rot="1458865">
            <a:off x="4382828" y="4551840"/>
            <a:ext cx="2083106" cy="274653"/>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CA">
              <a:solidFill>
                <a:schemeClr val="tx1"/>
              </a:solidFill>
            </a:endParaRPr>
          </a:p>
        </p:txBody>
      </p:sp>
      <p:grpSp>
        <p:nvGrpSpPr>
          <p:cNvPr id="18" name="组合 17">
            <a:extLst>
              <a:ext uri="{FF2B5EF4-FFF2-40B4-BE49-F238E27FC236}">
                <a16:creationId xmlns:a16="http://schemas.microsoft.com/office/drawing/2014/main" id="{D4652785-4B34-342B-37C3-7A1C2748CEEA}"/>
              </a:ext>
            </a:extLst>
          </p:cNvPr>
          <p:cNvGrpSpPr/>
          <p:nvPr/>
        </p:nvGrpSpPr>
        <p:grpSpPr>
          <a:xfrm>
            <a:off x="7522672" y="4348537"/>
            <a:ext cx="2439361" cy="2128964"/>
            <a:chOff x="3195736" y="4106357"/>
            <a:chExt cx="2439361" cy="2128964"/>
          </a:xfrm>
        </p:grpSpPr>
        <p:pic>
          <p:nvPicPr>
            <p:cNvPr id="19" name="图片 18">
              <a:extLst>
                <a:ext uri="{FF2B5EF4-FFF2-40B4-BE49-F238E27FC236}">
                  <a16:creationId xmlns:a16="http://schemas.microsoft.com/office/drawing/2014/main" id="{69D20D7C-E767-5B8B-9890-856576C50328}"/>
                </a:ext>
              </a:extLst>
            </p:cNvPr>
            <p:cNvPicPr>
              <a:picLocks noChangeAspect="1"/>
            </p:cNvPicPr>
            <p:nvPr/>
          </p:nvPicPr>
          <p:blipFill>
            <a:blip r:embed="rId8"/>
            <a:stretch>
              <a:fillRect/>
            </a:stretch>
          </p:blipFill>
          <p:spPr>
            <a:xfrm rot="10800000" flipV="1">
              <a:off x="3195736" y="4106357"/>
              <a:ext cx="1855328" cy="1813454"/>
            </a:xfrm>
            <a:prstGeom prst="rect">
              <a:avLst/>
            </a:prstGeom>
          </p:spPr>
        </p:pic>
        <p:sp>
          <p:nvSpPr>
            <p:cNvPr id="20" name="文本框 19">
              <a:extLst>
                <a:ext uri="{FF2B5EF4-FFF2-40B4-BE49-F238E27FC236}">
                  <a16:creationId xmlns:a16="http://schemas.microsoft.com/office/drawing/2014/main" id="{35CA740C-2582-796D-C518-DE180E38FC6C}"/>
                </a:ext>
              </a:extLst>
            </p:cNvPr>
            <p:cNvSpPr txBox="1"/>
            <p:nvPr/>
          </p:nvSpPr>
          <p:spPr>
            <a:xfrm>
              <a:off x="3691997" y="5865989"/>
              <a:ext cx="1943100" cy="369332"/>
            </a:xfrm>
            <a:prstGeom prst="rect">
              <a:avLst/>
            </a:prstGeom>
            <a:noFill/>
          </p:spPr>
          <p:txBody>
            <a:bodyPr wrap="square" rtlCol="0">
              <a:spAutoFit/>
            </a:bodyPr>
            <a:lstStyle/>
            <a:p>
              <a:r>
                <a:rPr lang="fr-CA" dirty="0"/>
                <a:t>Toulouse</a:t>
              </a:r>
            </a:p>
          </p:txBody>
        </p:sp>
      </p:grpSp>
      <p:sp>
        <p:nvSpPr>
          <p:cNvPr id="9" name="灯片编号占位符 8">
            <a:extLst>
              <a:ext uri="{FF2B5EF4-FFF2-40B4-BE49-F238E27FC236}">
                <a16:creationId xmlns:a16="http://schemas.microsoft.com/office/drawing/2014/main" id="{F4B5C515-C99F-7634-3911-B0513C34FC1B}"/>
              </a:ext>
            </a:extLst>
          </p:cNvPr>
          <p:cNvSpPr>
            <a:spLocks noGrp="1"/>
          </p:cNvSpPr>
          <p:nvPr>
            <p:ph type="sldNum" sz="quarter" idx="12"/>
          </p:nvPr>
        </p:nvSpPr>
        <p:spPr/>
        <p:txBody>
          <a:bodyPr/>
          <a:lstStyle/>
          <a:p>
            <a:fld id="{8B761FE0-AA87-4AE6-AED3-514C8F1D44C3}" type="slidenum">
              <a:rPr lang="fr-CA" smtClean="0"/>
              <a:t>26</a:t>
            </a:fld>
            <a:endParaRPr lang="fr-CA"/>
          </a:p>
        </p:txBody>
      </p:sp>
    </p:spTree>
    <p:extLst>
      <p:ext uri="{BB962C8B-B14F-4D97-AF65-F5344CB8AC3E}">
        <p14:creationId xmlns:p14="http://schemas.microsoft.com/office/powerpoint/2010/main" val="4140960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F5D7E-6764-A8CA-9521-B72B31918FDA}"/>
              </a:ext>
            </a:extLst>
          </p:cNvPr>
          <p:cNvSpPr>
            <a:spLocks noGrp="1"/>
          </p:cNvSpPr>
          <p:nvPr>
            <p:ph type="title"/>
          </p:nvPr>
        </p:nvSpPr>
        <p:spPr/>
        <p:txBody>
          <a:bodyPr/>
          <a:lstStyle/>
          <a:p>
            <a:endParaRPr lang="fr-CA"/>
          </a:p>
        </p:txBody>
      </p:sp>
      <p:pic>
        <p:nvPicPr>
          <p:cNvPr id="3" name="图片 2">
            <a:extLst>
              <a:ext uri="{FF2B5EF4-FFF2-40B4-BE49-F238E27FC236}">
                <a16:creationId xmlns:a16="http://schemas.microsoft.com/office/drawing/2014/main" id="{ED5CF4E4-3C87-4341-82BB-D9375B259D7A}"/>
              </a:ext>
            </a:extLst>
          </p:cNvPr>
          <p:cNvPicPr>
            <a:picLocks noChangeAspect="1"/>
          </p:cNvPicPr>
          <p:nvPr/>
        </p:nvPicPr>
        <p:blipFill>
          <a:blip r:embed="rId2"/>
          <a:stretch>
            <a:fillRect/>
          </a:stretch>
        </p:blipFill>
        <p:spPr>
          <a:xfrm>
            <a:off x="1017108" y="2298135"/>
            <a:ext cx="9942630" cy="3306635"/>
          </a:xfrm>
          <a:prstGeom prst="rect">
            <a:avLst/>
          </a:prstGeom>
        </p:spPr>
      </p:pic>
      <p:sp>
        <p:nvSpPr>
          <p:cNvPr id="4" name="灯片编号占位符 3">
            <a:extLst>
              <a:ext uri="{FF2B5EF4-FFF2-40B4-BE49-F238E27FC236}">
                <a16:creationId xmlns:a16="http://schemas.microsoft.com/office/drawing/2014/main" id="{A5DA040E-A825-BF61-9724-8FC9F07BF34D}"/>
              </a:ext>
            </a:extLst>
          </p:cNvPr>
          <p:cNvSpPr>
            <a:spLocks noGrp="1"/>
          </p:cNvSpPr>
          <p:nvPr>
            <p:ph type="sldNum" sz="quarter" idx="12"/>
          </p:nvPr>
        </p:nvSpPr>
        <p:spPr/>
        <p:txBody>
          <a:bodyPr/>
          <a:lstStyle/>
          <a:p>
            <a:fld id="{8B761FE0-AA87-4AE6-AED3-514C8F1D44C3}" type="slidenum">
              <a:rPr lang="fr-CA" smtClean="0"/>
              <a:t>27</a:t>
            </a:fld>
            <a:endParaRPr lang="fr-CA"/>
          </a:p>
        </p:txBody>
      </p:sp>
    </p:spTree>
    <p:extLst>
      <p:ext uri="{BB962C8B-B14F-4D97-AF65-F5344CB8AC3E}">
        <p14:creationId xmlns:p14="http://schemas.microsoft.com/office/powerpoint/2010/main" val="1905526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58BDE-EE52-1F11-7465-F749B9BB2B54}"/>
              </a:ext>
            </a:extLst>
          </p:cNvPr>
          <p:cNvSpPr>
            <a:spLocks noGrp="1"/>
          </p:cNvSpPr>
          <p:nvPr>
            <p:ph type="title"/>
          </p:nvPr>
        </p:nvSpPr>
        <p:spPr/>
        <p:txBody>
          <a:bodyPr/>
          <a:lstStyle/>
          <a:p>
            <a:endParaRPr lang="fr-CA"/>
          </a:p>
        </p:txBody>
      </p:sp>
      <p:sp>
        <p:nvSpPr>
          <p:cNvPr id="3" name="灯片编号占位符 2">
            <a:extLst>
              <a:ext uri="{FF2B5EF4-FFF2-40B4-BE49-F238E27FC236}">
                <a16:creationId xmlns:a16="http://schemas.microsoft.com/office/drawing/2014/main" id="{1889A4D2-7862-4CA6-EA38-D4C3A40BA994}"/>
              </a:ext>
            </a:extLst>
          </p:cNvPr>
          <p:cNvSpPr>
            <a:spLocks noGrp="1"/>
          </p:cNvSpPr>
          <p:nvPr>
            <p:ph type="sldNum" sz="quarter" idx="12"/>
          </p:nvPr>
        </p:nvSpPr>
        <p:spPr/>
        <p:txBody>
          <a:bodyPr/>
          <a:lstStyle/>
          <a:p>
            <a:fld id="{8B761FE0-AA87-4AE6-AED3-514C8F1D44C3}" type="slidenum">
              <a:rPr lang="fr-CA" smtClean="0"/>
              <a:t>28</a:t>
            </a:fld>
            <a:endParaRPr lang="fr-CA"/>
          </a:p>
        </p:txBody>
      </p:sp>
      <p:pic>
        <p:nvPicPr>
          <p:cNvPr id="4" name="图片 3">
            <a:extLst>
              <a:ext uri="{FF2B5EF4-FFF2-40B4-BE49-F238E27FC236}">
                <a16:creationId xmlns:a16="http://schemas.microsoft.com/office/drawing/2014/main" id="{688FA170-A79D-DBB4-9172-0E9EBB1E1669}"/>
              </a:ext>
            </a:extLst>
          </p:cNvPr>
          <p:cNvPicPr>
            <a:picLocks noChangeAspect="1"/>
          </p:cNvPicPr>
          <p:nvPr/>
        </p:nvPicPr>
        <p:blipFill>
          <a:blip r:embed="rId2"/>
          <a:stretch>
            <a:fillRect/>
          </a:stretch>
        </p:blipFill>
        <p:spPr>
          <a:xfrm>
            <a:off x="2333897" y="2379648"/>
            <a:ext cx="8090255" cy="2629621"/>
          </a:xfrm>
          <a:prstGeom prst="rect">
            <a:avLst/>
          </a:prstGeom>
        </p:spPr>
      </p:pic>
    </p:spTree>
    <p:extLst>
      <p:ext uri="{BB962C8B-B14F-4D97-AF65-F5344CB8AC3E}">
        <p14:creationId xmlns:p14="http://schemas.microsoft.com/office/powerpoint/2010/main" val="1647397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3B3486-30F7-C79A-CD06-4901F6091371}"/>
              </a:ext>
            </a:extLst>
          </p:cNvPr>
          <p:cNvSpPr>
            <a:spLocks noGrp="1"/>
          </p:cNvSpPr>
          <p:nvPr>
            <p:ph type="title"/>
          </p:nvPr>
        </p:nvSpPr>
        <p:spPr/>
        <p:txBody>
          <a:bodyPr/>
          <a:lstStyle/>
          <a:p>
            <a:r>
              <a:rPr lang="fr-CA" dirty="0"/>
              <a:t>Introduction</a:t>
            </a:r>
          </a:p>
        </p:txBody>
      </p:sp>
      <p:sp>
        <p:nvSpPr>
          <p:cNvPr id="3" name="内容占位符 2">
            <a:extLst>
              <a:ext uri="{FF2B5EF4-FFF2-40B4-BE49-F238E27FC236}">
                <a16:creationId xmlns:a16="http://schemas.microsoft.com/office/drawing/2014/main" id="{5500C51A-5C50-B98D-960C-F9D5B8DBE836}"/>
              </a:ext>
            </a:extLst>
          </p:cNvPr>
          <p:cNvSpPr>
            <a:spLocks noGrp="1"/>
          </p:cNvSpPr>
          <p:nvPr>
            <p:ph idx="1"/>
          </p:nvPr>
        </p:nvSpPr>
        <p:spPr/>
        <p:txBody>
          <a:bodyPr>
            <a:normAutofit/>
          </a:bodyPr>
          <a:lstStyle/>
          <a:p>
            <a:pPr algn="just"/>
            <a:r>
              <a:rPr lang="en-US" altLang="zh-CN" b="0" i="0" dirty="0">
                <a:effectLst/>
                <a:latin typeface="+mj-lt"/>
              </a:rPr>
              <a:t>Localization is determining the position of a device in a system. It is becoming a high value service</a:t>
            </a:r>
            <a:r>
              <a:rPr lang="en-US" altLang="zh-CN" b="0" i="0" baseline="30000" dirty="0">
                <a:effectLst/>
                <a:latin typeface="+mj-lt"/>
              </a:rPr>
              <a:t>[1]</a:t>
            </a:r>
            <a:endParaRPr lang="en-US" altLang="zh-CN" dirty="0">
              <a:latin typeface="+mj-lt"/>
            </a:endParaRPr>
          </a:p>
          <a:p>
            <a:pPr algn="just"/>
            <a:r>
              <a:rPr lang="en-US" altLang="zh-CN" dirty="0">
                <a:latin typeface="+mj-lt"/>
              </a:rPr>
              <a:t>Primarily driven by emergency </a:t>
            </a:r>
            <a:r>
              <a:rPr lang="en-US" altLang="zh-CN" b="0" i="0" dirty="0">
                <a:effectLst/>
                <a:latin typeface="+mj-lt"/>
              </a:rPr>
              <a:t>service in cellular networks </a:t>
            </a:r>
            <a:endParaRPr lang="fr-CA" altLang="zh-CN" b="0" i="0" dirty="0">
              <a:effectLst/>
              <a:latin typeface="+mj-lt"/>
            </a:endParaRPr>
          </a:p>
          <a:p>
            <a:pPr algn="just"/>
            <a:r>
              <a:rPr lang="fr-CA" altLang="zh-CN" dirty="0"/>
              <a:t>Digital transformation </a:t>
            </a:r>
            <a:r>
              <a:rPr lang="fr-CA" altLang="zh-CN" dirty="0">
                <a:latin typeface="+mj-lt"/>
              </a:rPr>
              <a:t>in industrial </a:t>
            </a:r>
            <a:r>
              <a:rPr lang="fr-CA" altLang="zh-CN" dirty="0"/>
              <a:t>4.0</a:t>
            </a:r>
          </a:p>
          <a:p>
            <a:pPr algn="just"/>
            <a:endParaRPr lang="en-US" altLang="zh-CN" b="0" i="0" dirty="0">
              <a:effectLst/>
              <a:latin typeface="+mj-lt"/>
            </a:endParaRPr>
          </a:p>
        </p:txBody>
      </p:sp>
      <p:sp>
        <p:nvSpPr>
          <p:cNvPr id="4" name="矩形: 圆角 3">
            <a:extLst>
              <a:ext uri="{FF2B5EF4-FFF2-40B4-BE49-F238E27FC236}">
                <a16:creationId xmlns:a16="http://schemas.microsoft.com/office/drawing/2014/main" id="{69D4D1DB-3684-8F7B-71B4-83439EB640A1}"/>
              </a:ext>
            </a:extLst>
          </p:cNvPr>
          <p:cNvSpPr/>
          <p:nvPr/>
        </p:nvSpPr>
        <p:spPr>
          <a:xfrm>
            <a:off x="3116530" y="4306215"/>
            <a:ext cx="1706450" cy="933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Navigation</a:t>
            </a:r>
          </a:p>
        </p:txBody>
      </p:sp>
      <p:sp>
        <p:nvSpPr>
          <p:cNvPr id="5" name="矩形: 圆角 4">
            <a:extLst>
              <a:ext uri="{FF2B5EF4-FFF2-40B4-BE49-F238E27FC236}">
                <a16:creationId xmlns:a16="http://schemas.microsoft.com/office/drawing/2014/main" id="{5AF7BDB3-D07C-473D-C02A-1CCB65F93D8F}"/>
              </a:ext>
            </a:extLst>
          </p:cNvPr>
          <p:cNvSpPr/>
          <p:nvPr/>
        </p:nvSpPr>
        <p:spPr>
          <a:xfrm>
            <a:off x="5154612" y="4306215"/>
            <a:ext cx="1706450" cy="933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Location based</a:t>
            </a:r>
          </a:p>
          <a:p>
            <a:pPr algn="ctr"/>
            <a:r>
              <a:rPr lang="fr-CA" dirty="0"/>
              <a:t>service</a:t>
            </a:r>
          </a:p>
        </p:txBody>
      </p:sp>
      <p:sp>
        <p:nvSpPr>
          <p:cNvPr id="6" name="矩形: 圆角 5">
            <a:extLst>
              <a:ext uri="{FF2B5EF4-FFF2-40B4-BE49-F238E27FC236}">
                <a16:creationId xmlns:a16="http://schemas.microsoft.com/office/drawing/2014/main" id="{382C3D96-D7BE-8C54-0E1A-8CD81F137762}"/>
              </a:ext>
            </a:extLst>
          </p:cNvPr>
          <p:cNvSpPr/>
          <p:nvPr/>
        </p:nvSpPr>
        <p:spPr>
          <a:xfrm>
            <a:off x="7273186" y="4306215"/>
            <a:ext cx="1706450" cy="933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Monitoring and tracking</a:t>
            </a:r>
          </a:p>
        </p:txBody>
      </p:sp>
      <p:pic>
        <p:nvPicPr>
          <p:cNvPr id="8" name="图片 7">
            <a:extLst>
              <a:ext uri="{FF2B5EF4-FFF2-40B4-BE49-F238E27FC236}">
                <a16:creationId xmlns:a16="http://schemas.microsoft.com/office/drawing/2014/main" id="{83DC9BAF-D880-620E-EDFD-E4B07E0E3C24}"/>
              </a:ext>
            </a:extLst>
          </p:cNvPr>
          <p:cNvPicPr>
            <a:picLocks noChangeAspect="1"/>
          </p:cNvPicPr>
          <p:nvPr/>
        </p:nvPicPr>
        <p:blipFill>
          <a:blip r:embed="rId3"/>
          <a:stretch>
            <a:fillRect/>
          </a:stretch>
        </p:blipFill>
        <p:spPr>
          <a:xfrm>
            <a:off x="2841303" y="4184750"/>
            <a:ext cx="6333067" cy="1436987"/>
          </a:xfrm>
          <a:prstGeom prst="rect">
            <a:avLst/>
          </a:prstGeom>
        </p:spPr>
      </p:pic>
      <p:sp>
        <p:nvSpPr>
          <p:cNvPr id="9" name="灯片编号占位符 8">
            <a:extLst>
              <a:ext uri="{FF2B5EF4-FFF2-40B4-BE49-F238E27FC236}">
                <a16:creationId xmlns:a16="http://schemas.microsoft.com/office/drawing/2014/main" id="{A6872F27-02D3-3B74-C229-6B944C61D339}"/>
              </a:ext>
            </a:extLst>
          </p:cNvPr>
          <p:cNvSpPr>
            <a:spLocks noGrp="1"/>
          </p:cNvSpPr>
          <p:nvPr>
            <p:ph type="sldNum" sz="quarter" idx="12"/>
          </p:nvPr>
        </p:nvSpPr>
        <p:spPr/>
        <p:txBody>
          <a:bodyPr/>
          <a:lstStyle/>
          <a:p>
            <a:fld id="{8B761FE0-AA87-4AE6-AED3-514C8F1D44C3}" type="slidenum">
              <a:rPr lang="fr-CA" smtClean="0"/>
              <a:t>3</a:t>
            </a:fld>
            <a:endParaRPr lang="fr-CA"/>
          </a:p>
        </p:txBody>
      </p:sp>
      <p:sp>
        <p:nvSpPr>
          <p:cNvPr id="10" name="文本框 9">
            <a:extLst>
              <a:ext uri="{FF2B5EF4-FFF2-40B4-BE49-F238E27FC236}">
                <a16:creationId xmlns:a16="http://schemas.microsoft.com/office/drawing/2014/main" id="{EB56F17D-02F5-2C81-AA98-EE3FFF37F18F}"/>
              </a:ext>
            </a:extLst>
          </p:cNvPr>
          <p:cNvSpPr txBox="1"/>
          <p:nvPr/>
        </p:nvSpPr>
        <p:spPr>
          <a:xfrm>
            <a:off x="4846001" y="5692589"/>
            <a:ext cx="3280410" cy="369332"/>
          </a:xfrm>
          <a:prstGeom prst="rect">
            <a:avLst/>
          </a:prstGeom>
          <a:noFill/>
        </p:spPr>
        <p:txBody>
          <a:bodyPr wrap="square" rtlCol="0">
            <a:spAutoFit/>
          </a:bodyPr>
          <a:lstStyle/>
          <a:p>
            <a:r>
              <a:rPr lang="en-US" dirty="0"/>
              <a:t>Localization applications</a:t>
            </a:r>
            <a:endParaRPr lang="fr-CA" dirty="0"/>
          </a:p>
        </p:txBody>
      </p:sp>
    </p:spTree>
    <p:extLst>
      <p:ext uri="{BB962C8B-B14F-4D97-AF65-F5344CB8AC3E}">
        <p14:creationId xmlns:p14="http://schemas.microsoft.com/office/powerpoint/2010/main" val="2083198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A8574-A642-7A5A-3A23-40F3C0541F1A}"/>
              </a:ext>
            </a:extLst>
          </p:cNvPr>
          <p:cNvSpPr>
            <a:spLocks noGrp="1"/>
          </p:cNvSpPr>
          <p:nvPr>
            <p:ph type="title"/>
          </p:nvPr>
        </p:nvSpPr>
        <p:spPr/>
        <p:txBody>
          <a:bodyPr/>
          <a:lstStyle/>
          <a:p>
            <a:r>
              <a:rPr lang="fr-CA" dirty="0"/>
              <a:t>Introduction</a:t>
            </a:r>
          </a:p>
        </p:txBody>
      </p:sp>
      <p:sp>
        <p:nvSpPr>
          <p:cNvPr id="3" name="内容占位符 2">
            <a:extLst>
              <a:ext uri="{FF2B5EF4-FFF2-40B4-BE49-F238E27FC236}">
                <a16:creationId xmlns:a16="http://schemas.microsoft.com/office/drawing/2014/main" id="{25CF625F-47B9-DCDA-EFA7-58C9926987B7}"/>
              </a:ext>
            </a:extLst>
          </p:cNvPr>
          <p:cNvSpPr>
            <a:spLocks noGrp="1"/>
          </p:cNvSpPr>
          <p:nvPr>
            <p:ph idx="1"/>
          </p:nvPr>
        </p:nvSpPr>
        <p:spPr>
          <a:xfrm>
            <a:off x="838200" y="1867577"/>
            <a:ext cx="10515600" cy="4351338"/>
          </a:xfrm>
        </p:spPr>
        <p:txBody>
          <a:bodyPr/>
          <a:lstStyle/>
          <a:p>
            <a:r>
              <a:rPr lang="fr-CA" dirty="0"/>
              <a:t>Simplified localization scene taxonomy</a:t>
            </a:r>
            <a:r>
              <a:rPr lang="fr-CA" baseline="30000" dirty="0"/>
              <a:t>[1]</a:t>
            </a:r>
          </a:p>
          <a:p>
            <a:pPr marL="914400" lvl="2" indent="0">
              <a:buNone/>
            </a:pPr>
            <a:endParaRPr lang="fr-CA" dirty="0"/>
          </a:p>
        </p:txBody>
      </p:sp>
      <p:pic>
        <p:nvPicPr>
          <p:cNvPr id="8" name="图片 7">
            <a:extLst>
              <a:ext uri="{FF2B5EF4-FFF2-40B4-BE49-F238E27FC236}">
                <a16:creationId xmlns:a16="http://schemas.microsoft.com/office/drawing/2014/main" id="{BB51188B-7524-820E-6E7D-9A2AB6738E9D}"/>
              </a:ext>
            </a:extLst>
          </p:cNvPr>
          <p:cNvPicPr>
            <a:picLocks noChangeAspect="1"/>
          </p:cNvPicPr>
          <p:nvPr/>
        </p:nvPicPr>
        <p:blipFill>
          <a:blip r:embed="rId3"/>
          <a:stretch>
            <a:fillRect/>
          </a:stretch>
        </p:blipFill>
        <p:spPr>
          <a:xfrm>
            <a:off x="1394138" y="2535865"/>
            <a:ext cx="9269165" cy="2482721"/>
          </a:xfrm>
          <a:prstGeom prst="rect">
            <a:avLst/>
          </a:prstGeom>
        </p:spPr>
      </p:pic>
      <p:sp>
        <p:nvSpPr>
          <p:cNvPr id="9" name="文本框 8">
            <a:extLst>
              <a:ext uri="{FF2B5EF4-FFF2-40B4-BE49-F238E27FC236}">
                <a16:creationId xmlns:a16="http://schemas.microsoft.com/office/drawing/2014/main" id="{351F3073-CCC6-3648-8DB9-9D63E37CE314}"/>
              </a:ext>
            </a:extLst>
          </p:cNvPr>
          <p:cNvSpPr txBox="1"/>
          <p:nvPr/>
        </p:nvSpPr>
        <p:spPr>
          <a:xfrm flipH="1">
            <a:off x="748937" y="5186158"/>
            <a:ext cx="11443063" cy="1200329"/>
          </a:xfrm>
          <a:prstGeom prst="rect">
            <a:avLst/>
          </a:prstGeom>
          <a:noFill/>
        </p:spPr>
        <p:txBody>
          <a:bodyPr wrap="square" rtlCol="0">
            <a:spAutoFit/>
          </a:bodyPr>
          <a:lstStyle/>
          <a:p>
            <a:r>
              <a:rPr lang="fr-CA" sz="2400" dirty="0"/>
              <a:t>Cellular network: mobile</a:t>
            </a:r>
          </a:p>
          <a:p>
            <a:r>
              <a:rPr lang="fr-CA" sz="2400" dirty="0"/>
              <a:t>Low power wide area network (LPWAN): Low power sensor, l</a:t>
            </a:r>
            <a:r>
              <a:rPr lang="fr-CA" altLang="zh-CN" sz="2400" dirty="0"/>
              <a:t>ong range, </a:t>
            </a:r>
            <a:r>
              <a:rPr lang="fr-CA" sz="2400" dirty="0"/>
              <a:t>low cost</a:t>
            </a:r>
          </a:p>
          <a:p>
            <a:endParaRPr lang="fr-CA" sz="2400" dirty="0"/>
          </a:p>
        </p:txBody>
      </p:sp>
      <p:sp>
        <p:nvSpPr>
          <p:cNvPr id="10" name="灯片编号占位符 9">
            <a:extLst>
              <a:ext uri="{FF2B5EF4-FFF2-40B4-BE49-F238E27FC236}">
                <a16:creationId xmlns:a16="http://schemas.microsoft.com/office/drawing/2014/main" id="{0DB8FED0-241D-CEEE-9907-323B54438B9D}"/>
              </a:ext>
            </a:extLst>
          </p:cNvPr>
          <p:cNvSpPr>
            <a:spLocks noGrp="1"/>
          </p:cNvSpPr>
          <p:nvPr>
            <p:ph type="sldNum" sz="quarter" idx="12"/>
          </p:nvPr>
        </p:nvSpPr>
        <p:spPr/>
        <p:txBody>
          <a:bodyPr/>
          <a:lstStyle/>
          <a:p>
            <a:fld id="{8B761FE0-AA87-4AE6-AED3-514C8F1D44C3}" type="slidenum">
              <a:rPr lang="fr-CA" smtClean="0"/>
              <a:t>4</a:t>
            </a:fld>
            <a:endParaRPr lang="fr-CA"/>
          </a:p>
        </p:txBody>
      </p:sp>
    </p:spTree>
    <p:extLst>
      <p:ext uri="{BB962C8B-B14F-4D97-AF65-F5344CB8AC3E}">
        <p14:creationId xmlns:p14="http://schemas.microsoft.com/office/powerpoint/2010/main" val="3232870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26CE49-5021-B6F0-9677-45D813E892B2}"/>
              </a:ext>
            </a:extLst>
          </p:cNvPr>
          <p:cNvSpPr>
            <a:spLocks noGrp="1"/>
          </p:cNvSpPr>
          <p:nvPr>
            <p:ph type="title"/>
          </p:nvPr>
        </p:nvSpPr>
        <p:spPr/>
        <p:txBody>
          <a:bodyPr/>
          <a:lstStyle/>
          <a:p>
            <a:r>
              <a:rPr lang="en-US" dirty="0"/>
              <a:t>Localization methods</a:t>
            </a:r>
            <a:endParaRPr lang="fr-CA" dirty="0"/>
          </a:p>
        </p:txBody>
      </p:sp>
      <p:sp>
        <p:nvSpPr>
          <p:cNvPr id="3" name="内容占位符 2">
            <a:extLst>
              <a:ext uri="{FF2B5EF4-FFF2-40B4-BE49-F238E27FC236}">
                <a16:creationId xmlns:a16="http://schemas.microsoft.com/office/drawing/2014/main" id="{1A5505CD-B425-F185-DF7F-F3940E9E0B00}"/>
              </a:ext>
            </a:extLst>
          </p:cNvPr>
          <p:cNvSpPr>
            <a:spLocks noGrp="1"/>
          </p:cNvSpPr>
          <p:nvPr>
            <p:ph idx="1"/>
          </p:nvPr>
        </p:nvSpPr>
        <p:spPr/>
        <p:txBody>
          <a:bodyPr>
            <a:normAutofit/>
          </a:bodyPr>
          <a:lstStyle/>
          <a:p>
            <a:r>
              <a:rPr lang="en-US" dirty="0"/>
              <a:t>Ra</a:t>
            </a:r>
            <a:r>
              <a:rPr lang="en-US" altLang="zh-CN" dirty="0"/>
              <a:t>dio frequency (RF) is a conventional media for localization</a:t>
            </a:r>
            <a:r>
              <a:rPr lang="en-US" altLang="zh-CN" baseline="30000" dirty="0"/>
              <a:t>[2]</a:t>
            </a:r>
            <a:endParaRPr lang="en-US" altLang="zh-CN" dirty="0"/>
          </a:p>
          <a:p>
            <a:r>
              <a:rPr lang="en-US" dirty="0"/>
              <a:t>RF based methods </a:t>
            </a:r>
          </a:p>
          <a:p>
            <a:pPr lvl="1"/>
            <a:r>
              <a:rPr lang="en-US" dirty="0"/>
              <a:t>Range-based: geometric mapping, vulnerable to multipath effect</a:t>
            </a:r>
          </a:p>
          <a:p>
            <a:pPr lvl="2"/>
            <a:r>
              <a:rPr lang="en-US" dirty="0"/>
              <a:t>Trilateration</a:t>
            </a:r>
          </a:p>
          <a:p>
            <a:pPr lvl="2"/>
            <a:r>
              <a:rPr lang="en-US" dirty="0"/>
              <a:t>Triangulation</a:t>
            </a:r>
          </a:p>
          <a:p>
            <a:pPr lvl="1"/>
            <a:r>
              <a:rPr lang="en-US" dirty="0"/>
              <a:t>Range-free</a:t>
            </a:r>
          </a:p>
          <a:p>
            <a:pPr lvl="2"/>
            <a:r>
              <a:rPr lang="en-US" dirty="0"/>
              <a:t>Fingerprint: localization by best match fingerprints</a:t>
            </a:r>
          </a:p>
          <a:p>
            <a:pPr lvl="2"/>
            <a:r>
              <a:rPr lang="en-US" dirty="0"/>
              <a:t>Proximity: localization by reachable dense beacons</a:t>
            </a:r>
          </a:p>
        </p:txBody>
      </p:sp>
      <p:sp>
        <p:nvSpPr>
          <p:cNvPr id="27" name="灯片编号占位符 26">
            <a:extLst>
              <a:ext uri="{FF2B5EF4-FFF2-40B4-BE49-F238E27FC236}">
                <a16:creationId xmlns:a16="http://schemas.microsoft.com/office/drawing/2014/main" id="{830FD7D7-CCEE-5B39-8496-85F011B507AE}"/>
              </a:ext>
            </a:extLst>
          </p:cNvPr>
          <p:cNvSpPr>
            <a:spLocks noGrp="1"/>
          </p:cNvSpPr>
          <p:nvPr>
            <p:ph type="sldNum" sz="quarter" idx="12"/>
          </p:nvPr>
        </p:nvSpPr>
        <p:spPr/>
        <p:txBody>
          <a:bodyPr/>
          <a:lstStyle/>
          <a:p>
            <a:fld id="{8B761FE0-AA87-4AE6-AED3-514C8F1D44C3}" type="slidenum">
              <a:rPr lang="fr-CA" smtClean="0"/>
              <a:t>5</a:t>
            </a:fld>
            <a:endParaRPr lang="fr-CA"/>
          </a:p>
        </p:txBody>
      </p:sp>
      <p:grpSp>
        <p:nvGrpSpPr>
          <p:cNvPr id="10" name="组合 9">
            <a:extLst>
              <a:ext uri="{FF2B5EF4-FFF2-40B4-BE49-F238E27FC236}">
                <a16:creationId xmlns:a16="http://schemas.microsoft.com/office/drawing/2014/main" id="{904B10C0-CE45-237F-F187-D38DE49A0B8D}"/>
              </a:ext>
            </a:extLst>
          </p:cNvPr>
          <p:cNvGrpSpPr/>
          <p:nvPr/>
        </p:nvGrpSpPr>
        <p:grpSpPr>
          <a:xfrm>
            <a:off x="7970221" y="3844605"/>
            <a:ext cx="3152417" cy="1899687"/>
            <a:chOff x="7561512" y="3235005"/>
            <a:chExt cx="3152417" cy="1899687"/>
          </a:xfrm>
        </p:grpSpPr>
        <p:grpSp>
          <p:nvGrpSpPr>
            <p:cNvPr id="26" name="组合 25">
              <a:extLst>
                <a:ext uri="{FF2B5EF4-FFF2-40B4-BE49-F238E27FC236}">
                  <a16:creationId xmlns:a16="http://schemas.microsoft.com/office/drawing/2014/main" id="{1F27E395-18C0-4DDB-EED6-1148A03BC491}"/>
                </a:ext>
              </a:extLst>
            </p:cNvPr>
            <p:cNvGrpSpPr/>
            <p:nvPr/>
          </p:nvGrpSpPr>
          <p:grpSpPr>
            <a:xfrm>
              <a:off x="7752268" y="3545059"/>
              <a:ext cx="2478853" cy="1220301"/>
              <a:chOff x="612889" y="4462150"/>
              <a:chExt cx="2478853" cy="1220301"/>
            </a:xfrm>
          </p:grpSpPr>
          <p:cxnSp>
            <p:nvCxnSpPr>
              <p:cNvPr id="7" name="直接连接符 6">
                <a:extLst>
                  <a:ext uri="{FF2B5EF4-FFF2-40B4-BE49-F238E27FC236}">
                    <a16:creationId xmlns:a16="http://schemas.microsoft.com/office/drawing/2014/main" id="{FEA3EC9C-8F55-7305-19AA-4C6E14B32716}"/>
                  </a:ext>
                </a:extLst>
              </p:cNvPr>
              <p:cNvCxnSpPr>
                <a:cxnSpLocks/>
              </p:cNvCxnSpPr>
              <p:nvPr/>
            </p:nvCxnSpPr>
            <p:spPr>
              <a:xfrm flipH="1" flipV="1">
                <a:off x="731444" y="5108628"/>
                <a:ext cx="1618188" cy="322868"/>
              </a:xfrm>
              <a:prstGeom prst="line">
                <a:avLst/>
              </a:prstGeom>
            </p:spPr>
            <p:style>
              <a:lnRef idx="1">
                <a:schemeClr val="dk1"/>
              </a:lnRef>
              <a:fillRef idx="0">
                <a:schemeClr val="dk1"/>
              </a:fillRef>
              <a:effectRef idx="0">
                <a:schemeClr val="dk1"/>
              </a:effectRef>
              <a:fontRef idx="minor">
                <a:schemeClr val="tx1"/>
              </a:fontRef>
            </p:style>
          </p:cxnSp>
          <p:grpSp>
            <p:nvGrpSpPr>
              <p:cNvPr id="16" name="组合 15">
                <a:extLst>
                  <a:ext uri="{FF2B5EF4-FFF2-40B4-BE49-F238E27FC236}">
                    <a16:creationId xmlns:a16="http://schemas.microsoft.com/office/drawing/2014/main" id="{2602EAE1-237A-ACCF-DEA8-0CD1C4F64D39}"/>
                  </a:ext>
                </a:extLst>
              </p:cNvPr>
              <p:cNvGrpSpPr/>
              <p:nvPr/>
            </p:nvGrpSpPr>
            <p:grpSpPr>
              <a:xfrm>
                <a:off x="612889" y="4462150"/>
                <a:ext cx="2478853" cy="1220301"/>
                <a:chOff x="612889" y="4462150"/>
                <a:chExt cx="2478853" cy="1220301"/>
              </a:xfrm>
            </p:grpSpPr>
            <p:sp>
              <p:nvSpPr>
                <p:cNvPr id="6" name="椭圆 5">
                  <a:extLst>
                    <a:ext uri="{FF2B5EF4-FFF2-40B4-BE49-F238E27FC236}">
                      <a16:creationId xmlns:a16="http://schemas.microsoft.com/office/drawing/2014/main" id="{DB1B0DBC-D1D9-335C-357D-DA1DDF6155DF}"/>
                    </a:ext>
                  </a:extLst>
                </p:cNvPr>
                <p:cNvSpPr/>
                <p:nvPr/>
              </p:nvSpPr>
              <p:spPr>
                <a:xfrm>
                  <a:off x="2952846" y="4462150"/>
                  <a:ext cx="138896" cy="138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300" dirty="0">
                    <a:solidFill>
                      <a:srgbClr val="FF0000"/>
                    </a:solidFill>
                  </a:endParaRPr>
                </a:p>
              </p:txBody>
            </p:sp>
            <p:cxnSp>
              <p:nvCxnSpPr>
                <p:cNvPr id="8" name="直接箭头连接符 7">
                  <a:extLst>
                    <a:ext uri="{FF2B5EF4-FFF2-40B4-BE49-F238E27FC236}">
                      <a16:creationId xmlns:a16="http://schemas.microsoft.com/office/drawing/2014/main" id="{9362A4D3-E86E-28FD-D90C-7093CD44CE2A}"/>
                    </a:ext>
                  </a:extLst>
                </p:cNvPr>
                <p:cNvCxnSpPr>
                  <a:cxnSpLocks/>
                  <a:endCxn id="6" idx="3"/>
                </p:cNvCxnSpPr>
                <p:nvPr/>
              </p:nvCxnSpPr>
              <p:spPr>
                <a:xfrm flipV="1">
                  <a:off x="2350904" y="4580705"/>
                  <a:ext cx="622283" cy="850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07DCED7F-8A31-B071-CBD6-43D239D931A7}"/>
                    </a:ext>
                  </a:extLst>
                </p:cNvPr>
                <p:cNvCxnSpPr>
                  <a:cxnSpLocks/>
                  <a:endCxn id="6" idx="2"/>
                </p:cNvCxnSpPr>
                <p:nvPr/>
              </p:nvCxnSpPr>
              <p:spPr>
                <a:xfrm flipV="1">
                  <a:off x="751785" y="4531598"/>
                  <a:ext cx="2201061" cy="527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椭圆 10">
                  <a:extLst>
                    <a:ext uri="{FF2B5EF4-FFF2-40B4-BE49-F238E27FC236}">
                      <a16:creationId xmlns:a16="http://schemas.microsoft.com/office/drawing/2014/main" id="{2549D95D-2A48-DB88-76CD-0C18C2CA7780}"/>
                    </a:ext>
                  </a:extLst>
                </p:cNvPr>
                <p:cNvSpPr/>
                <p:nvPr/>
              </p:nvSpPr>
              <p:spPr>
                <a:xfrm>
                  <a:off x="612889" y="4990316"/>
                  <a:ext cx="138896" cy="138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300" dirty="0">
                    <a:solidFill>
                      <a:srgbClr val="FF0000"/>
                    </a:solidFill>
                  </a:endParaRPr>
                </a:p>
              </p:txBody>
            </p:sp>
            <p:cxnSp>
              <p:nvCxnSpPr>
                <p:cNvPr id="13" name="直接连接符 12">
                  <a:extLst>
                    <a:ext uri="{FF2B5EF4-FFF2-40B4-BE49-F238E27FC236}">
                      <a16:creationId xmlns:a16="http://schemas.microsoft.com/office/drawing/2014/main" id="{DC580F65-7010-7188-4978-625DBDB9A467}"/>
                    </a:ext>
                  </a:extLst>
                </p:cNvPr>
                <p:cNvCxnSpPr/>
                <p:nvPr/>
              </p:nvCxnSpPr>
              <p:spPr>
                <a:xfrm>
                  <a:off x="2098172" y="5465492"/>
                  <a:ext cx="456056" cy="0"/>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14" name="文本框 13">
                  <a:extLst>
                    <a:ext uri="{FF2B5EF4-FFF2-40B4-BE49-F238E27FC236}">
                      <a16:creationId xmlns:a16="http://schemas.microsoft.com/office/drawing/2014/main" id="{ADB989B5-CA33-EE3C-C016-C2BFAFF3529A}"/>
                    </a:ext>
                  </a:extLst>
                </p:cNvPr>
                <p:cNvSpPr txBox="1"/>
                <p:nvPr/>
              </p:nvSpPr>
              <p:spPr>
                <a:xfrm rot="20699778">
                  <a:off x="1224045" y="4523189"/>
                  <a:ext cx="1378915" cy="461665"/>
                </a:xfrm>
                <a:prstGeom prst="rect">
                  <a:avLst/>
                </a:prstGeom>
                <a:noFill/>
              </p:spPr>
              <p:txBody>
                <a:bodyPr wrap="square" rtlCol="0">
                  <a:spAutoFit/>
                </a:bodyPr>
                <a:lstStyle/>
                <a:p>
                  <a:r>
                    <a:rPr lang="en-US" sz="1200" dirty="0"/>
                    <a:t>Line-of-sight (LOS)</a:t>
                  </a:r>
                  <a:endParaRPr lang="fr-CA" sz="1200" dirty="0"/>
                </a:p>
              </p:txBody>
            </p:sp>
            <p:sp>
              <p:nvSpPr>
                <p:cNvPr id="15" name="文本框 14">
                  <a:extLst>
                    <a:ext uri="{FF2B5EF4-FFF2-40B4-BE49-F238E27FC236}">
                      <a16:creationId xmlns:a16="http://schemas.microsoft.com/office/drawing/2014/main" id="{2941C96B-C4A0-4C02-A0A4-5ED4454A95B1}"/>
                    </a:ext>
                  </a:extLst>
                </p:cNvPr>
                <p:cNvSpPr txBox="1"/>
                <p:nvPr/>
              </p:nvSpPr>
              <p:spPr>
                <a:xfrm rot="690043">
                  <a:off x="803772" y="5220786"/>
                  <a:ext cx="1427255" cy="461665"/>
                </a:xfrm>
                <a:prstGeom prst="rect">
                  <a:avLst/>
                </a:prstGeom>
                <a:noFill/>
              </p:spPr>
              <p:txBody>
                <a:bodyPr wrap="square" rtlCol="0">
                  <a:spAutoFit/>
                </a:bodyPr>
                <a:lstStyle/>
                <a:p>
                  <a:r>
                    <a:rPr lang="en-US" sz="1200" dirty="0"/>
                    <a:t>Non-line-of-sight (NLOS)</a:t>
                  </a:r>
                  <a:endParaRPr lang="fr-CA" sz="1200" dirty="0"/>
                </a:p>
              </p:txBody>
            </p:sp>
          </p:grpSp>
        </p:grpSp>
        <p:sp>
          <p:nvSpPr>
            <p:cNvPr id="25" name="文本框 24">
              <a:extLst>
                <a:ext uri="{FF2B5EF4-FFF2-40B4-BE49-F238E27FC236}">
                  <a16:creationId xmlns:a16="http://schemas.microsoft.com/office/drawing/2014/main" id="{8E975624-6FE3-038F-FEC3-6B7531D2ED10}"/>
                </a:ext>
              </a:extLst>
            </p:cNvPr>
            <p:cNvSpPr txBox="1"/>
            <p:nvPr/>
          </p:nvSpPr>
          <p:spPr>
            <a:xfrm>
              <a:off x="8527991" y="4765360"/>
              <a:ext cx="2064452" cy="369332"/>
            </a:xfrm>
            <a:prstGeom prst="rect">
              <a:avLst/>
            </a:prstGeom>
            <a:noFill/>
          </p:spPr>
          <p:txBody>
            <a:bodyPr wrap="square" rtlCol="0">
              <a:spAutoFit/>
            </a:bodyPr>
            <a:lstStyle/>
            <a:p>
              <a:r>
                <a:rPr lang="en-US" dirty="0"/>
                <a:t>Multipath effect</a:t>
              </a:r>
              <a:endParaRPr lang="fr-CA" dirty="0"/>
            </a:p>
          </p:txBody>
        </p:sp>
        <p:sp>
          <p:nvSpPr>
            <p:cNvPr id="4" name="文本框 3">
              <a:extLst>
                <a:ext uri="{FF2B5EF4-FFF2-40B4-BE49-F238E27FC236}">
                  <a16:creationId xmlns:a16="http://schemas.microsoft.com/office/drawing/2014/main" id="{57F8647C-24D9-D7AA-6B09-FA241CA1EB44}"/>
                </a:ext>
              </a:extLst>
            </p:cNvPr>
            <p:cNvSpPr txBox="1"/>
            <p:nvPr/>
          </p:nvSpPr>
          <p:spPr>
            <a:xfrm>
              <a:off x="7561512" y="3691148"/>
              <a:ext cx="731729" cy="369332"/>
            </a:xfrm>
            <a:prstGeom prst="rect">
              <a:avLst/>
            </a:prstGeom>
            <a:noFill/>
          </p:spPr>
          <p:txBody>
            <a:bodyPr wrap="square" rtlCol="0">
              <a:spAutoFit/>
            </a:bodyPr>
            <a:lstStyle/>
            <a:p>
              <a:r>
                <a:rPr lang="en-US" dirty="0"/>
                <a:t>Tx</a:t>
              </a:r>
              <a:endParaRPr lang="fr-CA" dirty="0"/>
            </a:p>
          </p:txBody>
        </p:sp>
        <p:sp>
          <p:nvSpPr>
            <p:cNvPr id="5" name="文本框 4">
              <a:extLst>
                <a:ext uri="{FF2B5EF4-FFF2-40B4-BE49-F238E27FC236}">
                  <a16:creationId xmlns:a16="http://schemas.microsoft.com/office/drawing/2014/main" id="{C913FACF-A3CA-EAD7-0052-9259D7535B45}"/>
                </a:ext>
              </a:extLst>
            </p:cNvPr>
            <p:cNvSpPr txBox="1"/>
            <p:nvPr/>
          </p:nvSpPr>
          <p:spPr>
            <a:xfrm>
              <a:off x="9982200" y="3235005"/>
              <a:ext cx="731729" cy="369332"/>
            </a:xfrm>
            <a:prstGeom prst="rect">
              <a:avLst/>
            </a:prstGeom>
            <a:noFill/>
          </p:spPr>
          <p:txBody>
            <a:bodyPr wrap="square" rtlCol="0">
              <a:spAutoFit/>
            </a:bodyPr>
            <a:lstStyle/>
            <a:p>
              <a:r>
                <a:rPr lang="en-US" dirty="0"/>
                <a:t>Rx</a:t>
              </a:r>
              <a:endParaRPr lang="fr-CA" dirty="0"/>
            </a:p>
          </p:txBody>
        </p:sp>
      </p:grpSp>
    </p:spTree>
    <p:extLst>
      <p:ext uri="{BB962C8B-B14F-4D97-AF65-F5344CB8AC3E}">
        <p14:creationId xmlns:p14="http://schemas.microsoft.com/office/powerpoint/2010/main" val="194817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A8F99-3A4E-FE6D-8F8F-7ED211EE8D2D}"/>
              </a:ext>
            </a:extLst>
          </p:cNvPr>
          <p:cNvSpPr>
            <a:spLocks noGrp="1"/>
          </p:cNvSpPr>
          <p:nvPr>
            <p:ph type="title"/>
          </p:nvPr>
        </p:nvSpPr>
        <p:spPr/>
        <p:txBody>
          <a:bodyPr/>
          <a:lstStyle/>
          <a:p>
            <a:r>
              <a:rPr lang="fr-CA" dirty="0"/>
              <a:t>Simulation</a:t>
            </a:r>
          </a:p>
        </p:txBody>
      </p:sp>
      <p:grpSp>
        <p:nvGrpSpPr>
          <p:cNvPr id="52" name="组合 51">
            <a:extLst>
              <a:ext uri="{FF2B5EF4-FFF2-40B4-BE49-F238E27FC236}">
                <a16:creationId xmlns:a16="http://schemas.microsoft.com/office/drawing/2014/main" id="{2D60849B-EB44-F99F-908B-2C4B747AD8E9}"/>
              </a:ext>
            </a:extLst>
          </p:cNvPr>
          <p:cNvGrpSpPr/>
          <p:nvPr/>
        </p:nvGrpSpPr>
        <p:grpSpPr>
          <a:xfrm>
            <a:off x="8608236" y="2067614"/>
            <a:ext cx="2026605" cy="1493509"/>
            <a:chOff x="2800920" y="3723040"/>
            <a:chExt cx="2026605" cy="1493509"/>
          </a:xfrm>
        </p:grpSpPr>
        <p:sp>
          <p:nvSpPr>
            <p:cNvPr id="4" name="文本框 3">
              <a:extLst>
                <a:ext uri="{FF2B5EF4-FFF2-40B4-BE49-F238E27FC236}">
                  <a16:creationId xmlns:a16="http://schemas.microsoft.com/office/drawing/2014/main" id="{18C0A9B6-1CAD-FAD9-B910-C5192F18AEF7}"/>
                </a:ext>
              </a:extLst>
            </p:cNvPr>
            <p:cNvSpPr txBox="1"/>
            <p:nvPr/>
          </p:nvSpPr>
          <p:spPr>
            <a:xfrm>
              <a:off x="2800920" y="3723040"/>
              <a:ext cx="2013995" cy="369332"/>
            </a:xfrm>
            <a:prstGeom prst="rect">
              <a:avLst/>
            </a:prstGeom>
            <a:noFill/>
          </p:spPr>
          <p:txBody>
            <a:bodyPr wrap="square" rtlCol="0">
              <a:spAutoFit/>
            </a:bodyPr>
            <a:lstStyle/>
            <a:p>
              <a:r>
                <a:rPr lang="fr-CA" dirty="0"/>
                <a:t>Isotropic antenna</a:t>
              </a:r>
            </a:p>
          </p:txBody>
        </p:sp>
        <p:grpSp>
          <p:nvGrpSpPr>
            <p:cNvPr id="49" name="组合 48">
              <a:extLst>
                <a:ext uri="{FF2B5EF4-FFF2-40B4-BE49-F238E27FC236}">
                  <a16:creationId xmlns:a16="http://schemas.microsoft.com/office/drawing/2014/main" id="{61C2EEC8-5767-8B97-7FEF-5EF12B4DB9C8}"/>
                </a:ext>
              </a:extLst>
            </p:cNvPr>
            <p:cNvGrpSpPr/>
            <p:nvPr/>
          </p:nvGrpSpPr>
          <p:grpSpPr>
            <a:xfrm>
              <a:off x="3017887" y="4140408"/>
              <a:ext cx="1017196" cy="1044911"/>
              <a:chOff x="3017887" y="4140408"/>
              <a:chExt cx="1017196" cy="1044911"/>
            </a:xfrm>
          </p:grpSpPr>
          <p:grpSp>
            <p:nvGrpSpPr>
              <p:cNvPr id="36" name="组合 35">
                <a:extLst>
                  <a:ext uri="{FF2B5EF4-FFF2-40B4-BE49-F238E27FC236}">
                    <a16:creationId xmlns:a16="http://schemas.microsoft.com/office/drawing/2014/main" id="{CA157B41-7AB0-5487-8BF5-936BEBE62411}"/>
                  </a:ext>
                </a:extLst>
              </p:cNvPr>
              <p:cNvGrpSpPr/>
              <p:nvPr/>
            </p:nvGrpSpPr>
            <p:grpSpPr>
              <a:xfrm>
                <a:off x="3017887" y="4140408"/>
                <a:ext cx="658169" cy="723184"/>
                <a:chOff x="3041333" y="4081131"/>
                <a:chExt cx="658169" cy="723184"/>
              </a:xfrm>
            </p:grpSpPr>
            <p:sp>
              <p:nvSpPr>
                <p:cNvPr id="37" name="椭圆 36">
                  <a:extLst>
                    <a:ext uri="{FF2B5EF4-FFF2-40B4-BE49-F238E27FC236}">
                      <a16:creationId xmlns:a16="http://schemas.microsoft.com/office/drawing/2014/main" id="{73FC72DF-C465-4301-52F9-A7629120D183}"/>
                    </a:ext>
                  </a:extLst>
                </p:cNvPr>
                <p:cNvSpPr/>
                <p:nvPr/>
              </p:nvSpPr>
              <p:spPr>
                <a:xfrm>
                  <a:off x="3287210" y="4363656"/>
                  <a:ext cx="138896" cy="138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300" dirty="0">
                    <a:solidFill>
                      <a:srgbClr val="FF0000"/>
                    </a:solidFill>
                  </a:endParaRPr>
                </a:p>
              </p:txBody>
            </p:sp>
            <p:cxnSp>
              <p:nvCxnSpPr>
                <p:cNvPr id="38" name="直接箭头连接符 37">
                  <a:extLst>
                    <a:ext uri="{FF2B5EF4-FFF2-40B4-BE49-F238E27FC236}">
                      <a16:creationId xmlns:a16="http://schemas.microsoft.com/office/drawing/2014/main" id="{246BB2C3-6B72-82A9-5F5C-E7354FF474DB}"/>
                    </a:ext>
                  </a:extLst>
                </p:cNvPr>
                <p:cNvCxnSpPr>
                  <a:cxnSpLocks/>
                </p:cNvCxnSpPr>
                <p:nvPr/>
              </p:nvCxnSpPr>
              <p:spPr>
                <a:xfrm flipV="1">
                  <a:off x="3117039" y="4476533"/>
                  <a:ext cx="195564" cy="225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78EF2870-319A-881E-8EC1-084A00F56A32}"/>
                    </a:ext>
                  </a:extLst>
                </p:cNvPr>
                <p:cNvCxnSpPr>
                  <a:cxnSpLocks/>
                </p:cNvCxnSpPr>
                <p:nvPr/>
              </p:nvCxnSpPr>
              <p:spPr>
                <a:xfrm flipV="1">
                  <a:off x="3352274" y="4492154"/>
                  <a:ext cx="0" cy="312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C4669644-4E40-0CB7-870C-B5A28AC7336F}"/>
                    </a:ext>
                  </a:extLst>
                </p:cNvPr>
                <p:cNvCxnSpPr>
                  <a:cxnSpLocks/>
                </p:cNvCxnSpPr>
                <p:nvPr/>
              </p:nvCxnSpPr>
              <p:spPr>
                <a:xfrm>
                  <a:off x="3041333" y="4436241"/>
                  <a:ext cx="2458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51071FE9-2A5C-51BD-27C5-10712FB0A1CC}"/>
                    </a:ext>
                  </a:extLst>
                </p:cNvPr>
                <p:cNvCxnSpPr>
                  <a:cxnSpLocks/>
                </p:cNvCxnSpPr>
                <p:nvPr/>
              </p:nvCxnSpPr>
              <p:spPr>
                <a:xfrm>
                  <a:off x="3098509" y="4175151"/>
                  <a:ext cx="195564" cy="2139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A1A36D21-BC27-C2EA-36B6-EB216EFC1E8D}"/>
                    </a:ext>
                  </a:extLst>
                </p:cNvPr>
                <p:cNvCxnSpPr>
                  <a:cxnSpLocks/>
                </p:cNvCxnSpPr>
                <p:nvPr/>
              </p:nvCxnSpPr>
              <p:spPr>
                <a:xfrm flipH="1" flipV="1">
                  <a:off x="3408826" y="4487514"/>
                  <a:ext cx="202557" cy="1953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58936D51-5FB5-4142-44C7-BCD66910696A}"/>
                    </a:ext>
                  </a:extLst>
                </p:cNvPr>
                <p:cNvCxnSpPr>
                  <a:cxnSpLocks/>
                </p:cNvCxnSpPr>
                <p:nvPr/>
              </p:nvCxnSpPr>
              <p:spPr>
                <a:xfrm flipH="1">
                  <a:off x="3419072" y="4432637"/>
                  <a:ext cx="280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0BC4BC92-9DE0-54E1-221D-883FE3DB9053}"/>
                    </a:ext>
                  </a:extLst>
                </p:cNvPr>
                <p:cNvCxnSpPr>
                  <a:cxnSpLocks/>
                </p:cNvCxnSpPr>
                <p:nvPr/>
              </p:nvCxnSpPr>
              <p:spPr>
                <a:xfrm flipH="1">
                  <a:off x="3405765" y="4158696"/>
                  <a:ext cx="195564" cy="225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545D256E-5CA8-5024-E822-8ABF73384760}"/>
                    </a:ext>
                  </a:extLst>
                </p:cNvPr>
                <p:cNvCxnSpPr>
                  <a:cxnSpLocks/>
                </p:cNvCxnSpPr>
                <p:nvPr/>
              </p:nvCxnSpPr>
              <p:spPr>
                <a:xfrm flipH="1">
                  <a:off x="3352274" y="4081131"/>
                  <a:ext cx="4384" cy="291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8" name="文本框 47">
                <a:extLst>
                  <a:ext uri="{FF2B5EF4-FFF2-40B4-BE49-F238E27FC236}">
                    <a16:creationId xmlns:a16="http://schemas.microsoft.com/office/drawing/2014/main" id="{1CCB4C84-F997-F589-34F5-EC79E437D0E7}"/>
                  </a:ext>
                </a:extLst>
              </p:cNvPr>
              <p:cNvSpPr txBox="1"/>
              <p:nvPr/>
            </p:nvSpPr>
            <p:spPr>
              <a:xfrm>
                <a:off x="3120683" y="4815987"/>
                <a:ext cx="914400" cy="369332"/>
              </a:xfrm>
              <a:prstGeom prst="rect">
                <a:avLst/>
              </a:prstGeom>
              <a:noFill/>
            </p:spPr>
            <p:txBody>
              <a:bodyPr wrap="square" rtlCol="0">
                <a:spAutoFit/>
              </a:bodyPr>
              <a:lstStyle/>
              <a:p>
                <a:r>
                  <a:rPr lang="fr-CA" altLang="zh-CN" dirty="0"/>
                  <a:t>R</a:t>
                </a:r>
                <a:r>
                  <a:rPr lang="en-US" altLang="zh-CN" dirty="0"/>
                  <a:t>x</a:t>
                </a:r>
                <a:endParaRPr lang="fr-CA" dirty="0"/>
              </a:p>
            </p:txBody>
          </p:sp>
        </p:grpSp>
        <p:grpSp>
          <p:nvGrpSpPr>
            <p:cNvPr id="51" name="组合 50">
              <a:extLst>
                <a:ext uri="{FF2B5EF4-FFF2-40B4-BE49-F238E27FC236}">
                  <a16:creationId xmlns:a16="http://schemas.microsoft.com/office/drawing/2014/main" id="{CE1C24C1-F0F2-72C8-04D1-E0DD104CEA11}"/>
                </a:ext>
              </a:extLst>
            </p:cNvPr>
            <p:cNvGrpSpPr/>
            <p:nvPr/>
          </p:nvGrpSpPr>
          <p:grpSpPr>
            <a:xfrm>
              <a:off x="3807918" y="4120957"/>
              <a:ext cx="1019607" cy="1095592"/>
              <a:chOff x="4251771" y="4051495"/>
              <a:chExt cx="1019607" cy="1095592"/>
            </a:xfrm>
          </p:grpSpPr>
          <p:grpSp>
            <p:nvGrpSpPr>
              <p:cNvPr id="35" name="组合 34">
                <a:extLst>
                  <a:ext uri="{FF2B5EF4-FFF2-40B4-BE49-F238E27FC236}">
                    <a16:creationId xmlns:a16="http://schemas.microsoft.com/office/drawing/2014/main" id="{18DA051B-D4F5-8332-7229-BBA988B82E3B}"/>
                  </a:ext>
                </a:extLst>
              </p:cNvPr>
              <p:cNvGrpSpPr/>
              <p:nvPr/>
            </p:nvGrpSpPr>
            <p:grpSpPr>
              <a:xfrm>
                <a:off x="4251771" y="4051495"/>
                <a:ext cx="665203" cy="742877"/>
                <a:chOff x="3006780" y="4051495"/>
                <a:chExt cx="665203" cy="742877"/>
              </a:xfrm>
            </p:grpSpPr>
            <p:sp>
              <p:nvSpPr>
                <p:cNvPr id="5" name="椭圆 4">
                  <a:extLst>
                    <a:ext uri="{FF2B5EF4-FFF2-40B4-BE49-F238E27FC236}">
                      <a16:creationId xmlns:a16="http://schemas.microsoft.com/office/drawing/2014/main" id="{09D6C350-E9CB-273C-C5A0-BBB10056348C}"/>
                    </a:ext>
                  </a:extLst>
                </p:cNvPr>
                <p:cNvSpPr/>
                <p:nvPr/>
              </p:nvSpPr>
              <p:spPr>
                <a:xfrm>
                  <a:off x="3287210" y="4363656"/>
                  <a:ext cx="138896" cy="138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cxnSp>
              <p:nvCxnSpPr>
                <p:cNvPr id="7" name="直接箭头连接符 6">
                  <a:extLst>
                    <a:ext uri="{FF2B5EF4-FFF2-40B4-BE49-F238E27FC236}">
                      <a16:creationId xmlns:a16="http://schemas.microsoft.com/office/drawing/2014/main" id="{544B45C7-E5DC-1DED-AAC7-FFCC3DE9DF4C}"/>
                    </a:ext>
                  </a:extLst>
                </p:cNvPr>
                <p:cNvCxnSpPr>
                  <a:cxnSpLocks/>
                  <a:stCxn id="5" idx="7"/>
                </p:cNvCxnSpPr>
                <p:nvPr/>
              </p:nvCxnSpPr>
              <p:spPr>
                <a:xfrm flipV="1">
                  <a:off x="3405765" y="4158696"/>
                  <a:ext cx="195564" cy="225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B2EBD6D6-6170-5CFB-8D74-C904A2C0DF0E}"/>
                    </a:ext>
                  </a:extLst>
                </p:cNvPr>
                <p:cNvCxnSpPr>
                  <a:cxnSpLocks/>
                  <a:stCxn id="5" idx="0"/>
                </p:cNvCxnSpPr>
                <p:nvPr/>
              </p:nvCxnSpPr>
              <p:spPr>
                <a:xfrm flipV="1">
                  <a:off x="3356658" y="4051495"/>
                  <a:ext cx="0" cy="312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63EF1B99-ECAE-0502-F9C4-E569D419CC24}"/>
                    </a:ext>
                  </a:extLst>
                </p:cNvPr>
                <p:cNvCxnSpPr>
                  <a:cxnSpLocks/>
                  <a:stCxn id="5" idx="6"/>
                </p:cNvCxnSpPr>
                <p:nvPr/>
              </p:nvCxnSpPr>
              <p:spPr>
                <a:xfrm>
                  <a:off x="3426106" y="4433104"/>
                  <a:ext cx="2458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5CC3306B-D966-4FC1-74A7-6E1968E53D39}"/>
                    </a:ext>
                  </a:extLst>
                </p:cNvPr>
                <p:cNvCxnSpPr>
                  <a:cxnSpLocks/>
                  <a:stCxn id="5" idx="5"/>
                </p:cNvCxnSpPr>
                <p:nvPr/>
              </p:nvCxnSpPr>
              <p:spPr>
                <a:xfrm>
                  <a:off x="3405765" y="4482211"/>
                  <a:ext cx="195564" cy="2139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F7918B41-5A4A-D535-112C-D6CF3E06F5A6}"/>
                    </a:ext>
                  </a:extLst>
                </p:cNvPr>
                <p:cNvCxnSpPr>
                  <a:cxnSpLocks/>
                  <a:stCxn id="5" idx="1"/>
                </p:cNvCxnSpPr>
                <p:nvPr/>
              </p:nvCxnSpPr>
              <p:spPr>
                <a:xfrm flipH="1" flipV="1">
                  <a:off x="3104994" y="4188639"/>
                  <a:ext cx="202557" cy="1953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4AB655D7-958E-2E66-DF05-2933FB3F56C5}"/>
                    </a:ext>
                  </a:extLst>
                </p:cNvPr>
                <p:cNvCxnSpPr>
                  <a:cxnSpLocks/>
                  <a:stCxn id="5" idx="2"/>
                </p:cNvCxnSpPr>
                <p:nvPr/>
              </p:nvCxnSpPr>
              <p:spPr>
                <a:xfrm flipH="1">
                  <a:off x="3006780" y="4433104"/>
                  <a:ext cx="280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C274B6CB-DCC0-47FA-D96F-65DCC93DF93E}"/>
                    </a:ext>
                  </a:extLst>
                </p:cNvPr>
                <p:cNvCxnSpPr>
                  <a:cxnSpLocks/>
                  <a:stCxn id="5" idx="3"/>
                </p:cNvCxnSpPr>
                <p:nvPr/>
              </p:nvCxnSpPr>
              <p:spPr>
                <a:xfrm flipH="1">
                  <a:off x="3111987" y="4482211"/>
                  <a:ext cx="195564" cy="225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59B2B0BD-F472-B00E-CB82-E1EEDB06E5DA}"/>
                    </a:ext>
                  </a:extLst>
                </p:cNvPr>
                <p:cNvCxnSpPr>
                  <a:cxnSpLocks/>
                  <a:stCxn id="5" idx="4"/>
                </p:cNvCxnSpPr>
                <p:nvPr/>
              </p:nvCxnSpPr>
              <p:spPr>
                <a:xfrm flipH="1">
                  <a:off x="3352274" y="4502552"/>
                  <a:ext cx="4384" cy="291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0" name="文本框 49">
                <a:extLst>
                  <a:ext uri="{FF2B5EF4-FFF2-40B4-BE49-F238E27FC236}">
                    <a16:creationId xmlns:a16="http://schemas.microsoft.com/office/drawing/2014/main" id="{FE8D2350-D988-8E69-4182-CFA38C912987}"/>
                  </a:ext>
                </a:extLst>
              </p:cNvPr>
              <p:cNvSpPr txBox="1"/>
              <p:nvPr/>
            </p:nvSpPr>
            <p:spPr>
              <a:xfrm>
                <a:off x="4356978" y="4777755"/>
                <a:ext cx="914400" cy="369332"/>
              </a:xfrm>
              <a:prstGeom prst="rect">
                <a:avLst/>
              </a:prstGeom>
              <a:noFill/>
            </p:spPr>
            <p:txBody>
              <a:bodyPr wrap="square" rtlCol="0">
                <a:spAutoFit/>
              </a:bodyPr>
              <a:lstStyle/>
              <a:p>
                <a:r>
                  <a:rPr lang="fr-CA" altLang="zh-CN" dirty="0"/>
                  <a:t>T</a:t>
                </a:r>
                <a:r>
                  <a:rPr lang="en-US" altLang="zh-CN" dirty="0"/>
                  <a:t>x</a:t>
                </a:r>
                <a:endParaRPr lang="fr-CA" dirty="0"/>
              </a:p>
            </p:txBody>
          </p:sp>
        </p:grpSp>
      </p:grpSp>
      <p:pic>
        <p:nvPicPr>
          <p:cNvPr id="62" name="图片 61">
            <a:extLst>
              <a:ext uri="{FF2B5EF4-FFF2-40B4-BE49-F238E27FC236}">
                <a16:creationId xmlns:a16="http://schemas.microsoft.com/office/drawing/2014/main" id="{9D52C2FC-807D-C786-D150-597EA4E14AE6}"/>
              </a:ext>
            </a:extLst>
          </p:cNvPr>
          <p:cNvPicPr>
            <a:picLocks noChangeAspect="1"/>
          </p:cNvPicPr>
          <p:nvPr/>
        </p:nvPicPr>
        <p:blipFill>
          <a:blip r:embed="rId3"/>
          <a:stretch>
            <a:fillRect/>
          </a:stretch>
        </p:blipFill>
        <p:spPr>
          <a:xfrm>
            <a:off x="563812" y="3511323"/>
            <a:ext cx="6305711" cy="2826698"/>
          </a:xfrm>
          <a:prstGeom prst="rect">
            <a:avLst/>
          </a:prstGeom>
        </p:spPr>
      </p:pic>
      <p:grpSp>
        <p:nvGrpSpPr>
          <p:cNvPr id="108" name="组合 107">
            <a:extLst>
              <a:ext uri="{FF2B5EF4-FFF2-40B4-BE49-F238E27FC236}">
                <a16:creationId xmlns:a16="http://schemas.microsoft.com/office/drawing/2014/main" id="{6C97F140-B75C-B227-1800-A59D389F5A5D}"/>
              </a:ext>
            </a:extLst>
          </p:cNvPr>
          <p:cNvGrpSpPr/>
          <p:nvPr/>
        </p:nvGrpSpPr>
        <p:grpSpPr>
          <a:xfrm>
            <a:off x="7933425" y="3950098"/>
            <a:ext cx="4088238" cy="2215284"/>
            <a:chOff x="7420266" y="3972290"/>
            <a:chExt cx="4088238" cy="2215284"/>
          </a:xfrm>
        </p:grpSpPr>
        <p:grpSp>
          <p:nvGrpSpPr>
            <p:cNvPr id="106" name="组合 105">
              <a:extLst>
                <a:ext uri="{FF2B5EF4-FFF2-40B4-BE49-F238E27FC236}">
                  <a16:creationId xmlns:a16="http://schemas.microsoft.com/office/drawing/2014/main" id="{53618D9F-0011-3962-43F7-9AEC2959F201}"/>
                </a:ext>
              </a:extLst>
            </p:cNvPr>
            <p:cNvGrpSpPr/>
            <p:nvPr/>
          </p:nvGrpSpPr>
          <p:grpSpPr>
            <a:xfrm>
              <a:off x="7626755" y="3972290"/>
              <a:ext cx="3186351" cy="1672045"/>
              <a:chOff x="7655820" y="3788229"/>
              <a:chExt cx="3186351" cy="1672045"/>
            </a:xfrm>
          </p:grpSpPr>
          <p:sp>
            <p:nvSpPr>
              <p:cNvPr id="66" name="椭圆 65">
                <a:extLst>
                  <a:ext uri="{FF2B5EF4-FFF2-40B4-BE49-F238E27FC236}">
                    <a16:creationId xmlns:a16="http://schemas.microsoft.com/office/drawing/2014/main" id="{7EA0CDDB-9A78-91B9-4E6B-6791C01A3F2A}"/>
                  </a:ext>
                </a:extLst>
              </p:cNvPr>
              <p:cNvSpPr/>
              <p:nvPr/>
            </p:nvSpPr>
            <p:spPr>
              <a:xfrm>
                <a:off x="10276207" y="4449114"/>
                <a:ext cx="138896" cy="138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300" dirty="0">
                  <a:solidFill>
                    <a:srgbClr val="FF0000"/>
                  </a:solidFill>
                </a:endParaRPr>
              </a:p>
            </p:txBody>
          </p:sp>
          <p:sp>
            <p:nvSpPr>
              <p:cNvPr id="67" name="椭圆 66">
                <a:extLst>
                  <a:ext uri="{FF2B5EF4-FFF2-40B4-BE49-F238E27FC236}">
                    <a16:creationId xmlns:a16="http://schemas.microsoft.com/office/drawing/2014/main" id="{5A64BD7D-89DC-497A-0CFA-F08438C3114F}"/>
                  </a:ext>
                </a:extLst>
              </p:cNvPr>
              <p:cNvSpPr/>
              <p:nvPr/>
            </p:nvSpPr>
            <p:spPr>
              <a:xfrm>
                <a:off x="7936250" y="4977037"/>
                <a:ext cx="138896" cy="138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300" dirty="0">
                  <a:solidFill>
                    <a:srgbClr val="FF0000"/>
                  </a:solidFill>
                </a:endParaRPr>
              </a:p>
            </p:txBody>
          </p:sp>
          <p:cxnSp>
            <p:nvCxnSpPr>
              <p:cNvPr id="69" name="直接连接符 68">
                <a:extLst>
                  <a:ext uri="{FF2B5EF4-FFF2-40B4-BE49-F238E27FC236}">
                    <a16:creationId xmlns:a16="http://schemas.microsoft.com/office/drawing/2014/main" id="{3BBEA3EA-E462-5104-0C01-1E0CC03874B8}"/>
                  </a:ext>
                </a:extLst>
              </p:cNvPr>
              <p:cNvCxnSpPr/>
              <p:nvPr/>
            </p:nvCxnSpPr>
            <p:spPr>
              <a:xfrm>
                <a:off x="7798526" y="5460274"/>
                <a:ext cx="3043645" cy="0"/>
              </a:xfrm>
              <a:prstGeom prst="line">
                <a:avLst/>
              </a:prstGeom>
              <a:ln w="57150"/>
            </p:spPr>
            <p:style>
              <a:lnRef idx="2">
                <a:schemeClr val="accent3"/>
              </a:lnRef>
              <a:fillRef idx="0">
                <a:schemeClr val="accent3"/>
              </a:fillRef>
              <a:effectRef idx="1">
                <a:schemeClr val="accent3"/>
              </a:effectRef>
              <a:fontRef idx="minor">
                <a:schemeClr val="tx1"/>
              </a:fontRef>
            </p:style>
          </p:cxnSp>
          <p:sp>
            <p:nvSpPr>
              <p:cNvPr id="70" name="矩形 69">
                <a:extLst>
                  <a:ext uri="{FF2B5EF4-FFF2-40B4-BE49-F238E27FC236}">
                    <a16:creationId xmlns:a16="http://schemas.microsoft.com/office/drawing/2014/main" id="{98839863-0A16-3031-49AF-FCBD38197409}"/>
                  </a:ext>
                </a:extLst>
              </p:cNvPr>
              <p:cNvSpPr/>
              <p:nvPr/>
            </p:nvSpPr>
            <p:spPr>
              <a:xfrm>
                <a:off x="8600626" y="3788229"/>
                <a:ext cx="1073639" cy="7558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CA"/>
              </a:p>
            </p:txBody>
          </p:sp>
          <p:cxnSp>
            <p:nvCxnSpPr>
              <p:cNvPr id="71" name="直接箭头连接符 70">
                <a:extLst>
                  <a:ext uri="{FF2B5EF4-FFF2-40B4-BE49-F238E27FC236}">
                    <a16:creationId xmlns:a16="http://schemas.microsoft.com/office/drawing/2014/main" id="{D3FBAADF-E46F-73BF-1474-96B5905B6FE9}"/>
                  </a:ext>
                </a:extLst>
              </p:cNvPr>
              <p:cNvCxnSpPr>
                <a:cxnSpLocks/>
              </p:cNvCxnSpPr>
              <p:nvPr/>
            </p:nvCxnSpPr>
            <p:spPr>
              <a:xfrm flipV="1">
                <a:off x="8054805" y="4782490"/>
                <a:ext cx="195564" cy="225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D7A4F6AD-4015-352D-F6F8-9FD7E378A224}"/>
                  </a:ext>
                </a:extLst>
              </p:cNvPr>
              <p:cNvCxnSpPr>
                <a:cxnSpLocks/>
              </p:cNvCxnSpPr>
              <p:nvPr/>
            </p:nvCxnSpPr>
            <p:spPr>
              <a:xfrm flipV="1">
                <a:off x="8005698" y="4675289"/>
                <a:ext cx="0" cy="312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a:extLst>
                  <a:ext uri="{FF2B5EF4-FFF2-40B4-BE49-F238E27FC236}">
                    <a16:creationId xmlns:a16="http://schemas.microsoft.com/office/drawing/2014/main" id="{FFC3451E-25DF-0869-1095-5B4E7D16E412}"/>
                  </a:ext>
                </a:extLst>
              </p:cNvPr>
              <p:cNvCxnSpPr>
                <a:cxnSpLocks/>
              </p:cNvCxnSpPr>
              <p:nvPr/>
            </p:nvCxnSpPr>
            <p:spPr>
              <a:xfrm>
                <a:off x="8075146" y="5056898"/>
                <a:ext cx="2458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a16="http://schemas.microsoft.com/office/drawing/2014/main" id="{E68E320D-2F49-97D8-7DA6-29DEB57BEC2E}"/>
                  </a:ext>
                </a:extLst>
              </p:cNvPr>
              <p:cNvCxnSpPr>
                <a:cxnSpLocks/>
                <a:stCxn id="67" idx="5"/>
              </p:cNvCxnSpPr>
              <p:nvPr/>
            </p:nvCxnSpPr>
            <p:spPr>
              <a:xfrm>
                <a:off x="8054805" y="5095592"/>
                <a:ext cx="194292" cy="224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AB0F83AF-23E3-1D87-3961-70A99EB4C0FD}"/>
                  </a:ext>
                </a:extLst>
              </p:cNvPr>
              <p:cNvCxnSpPr>
                <a:cxnSpLocks/>
              </p:cNvCxnSpPr>
              <p:nvPr/>
            </p:nvCxnSpPr>
            <p:spPr>
              <a:xfrm flipH="1" flipV="1">
                <a:off x="7754034" y="4812433"/>
                <a:ext cx="202557" cy="1953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22DEF089-BC81-6F9B-20F8-AF9C7F4D4A90}"/>
                  </a:ext>
                </a:extLst>
              </p:cNvPr>
              <p:cNvCxnSpPr>
                <a:cxnSpLocks/>
              </p:cNvCxnSpPr>
              <p:nvPr/>
            </p:nvCxnSpPr>
            <p:spPr>
              <a:xfrm flipH="1">
                <a:off x="7655820" y="5056898"/>
                <a:ext cx="280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54CE7E33-EE5C-B517-2307-D70F2036815A}"/>
                  </a:ext>
                </a:extLst>
              </p:cNvPr>
              <p:cNvCxnSpPr>
                <a:cxnSpLocks/>
              </p:cNvCxnSpPr>
              <p:nvPr/>
            </p:nvCxnSpPr>
            <p:spPr>
              <a:xfrm flipH="1">
                <a:off x="7761027" y="5106005"/>
                <a:ext cx="195564" cy="225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9F41A1BD-39C4-823C-C131-69ABEEF36914}"/>
                  </a:ext>
                </a:extLst>
              </p:cNvPr>
              <p:cNvCxnSpPr>
                <a:cxnSpLocks/>
                <a:stCxn id="67" idx="4"/>
              </p:cNvCxnSpPr>
              <p:nvPr/>
            </p:nvCxnSpPr>
            <p:spPr>
              <a:xfrm flipH="1">
                <a:off x="8000042" y="5115933"/>
                <a:ext cx="5656" cy="3025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E3176A91-C595-B175-AF53-1229F388B2C4}"/>
                  </a:ext>
                </a:extLst>
              </p:cNvPr>
              <p:cNvCxnSpPr>
                <a:cxnSpLocks/>
                <a:endCxn id="67" idx="5"/>
              </p:cNvCxnSpPr>
              <p:nvPr/>
            </p:nvCxnSpPr>
            <p:spPr>
              <a:xfrm flipH="1" flipV="1">
                <a:off x="8054805" y="5095592"/>
                <a:ext cx="1618188" cy="322868"/>
              </a:xfrm>
              <a:prstGeom prst="line">
                <a:avLst/>
              </a:prstGeom>
            </p:spPr>
            <p:style>
              <a:lnRef idx="1">
                <a:schemeClr val="dk1"/>
              </a:lnRef>
              <a:fillRef idx="0">
                <a:schemeClr val="dk1"/>
              </a:fillRef>
              <a:effectRef idx="0">
                <a:schemeClr val="dk1"/>
              </a:effectRef>
              <a:fontRef idx="minor">
                <a:schemeClr val="tx1"/>
              </a:fontRef>
            </p:style>
          </p:cxnSp>
          <p:cxnSp>
            <p:nvCxnSpPr>
              <p:cNvPr id="86" name="直接箭头连接符 85">
                <a:extLst>
                  <a:ext uri="{FF2B5EF4-FFF2-40B4-BE49-F238E27FC236}">
                    <a16:creationId xmlns:a16="http://schemas.microsoft.com/office/drawing/2014/main" id="{6DB15BEC-CCA5-F2E9-26A1-83CC82A9D3A1}"/>
                  </a:ext>
                </a:extLst>
              </p:cNvPr>
              <p:cNvCxnSpPr>
                <a:cxnSpLocks/>
                <a:endCxn id="66" idx="3"/>
              </p:cNvCxnSpPr>
              <p:nvPr/>
            </p:nvCxnSpPr>
            <p:spPr>
              <a:xfrm flipV="1">
                <a:off x="9674265" y="4567669"/>
                <a:ext cx="622283" cy="850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a:extLst>
                  <a:ext uri="{FF2B5EF4-FFF2-40B4-BE49-F238E27FC236}">
                    <a16:creationId xmlns:a16="http://schemas.microsoft.com/office/drawing/2014/main" id="{CAB3AE4B-BE6B-BB77-3130-F3349935CF64}"/>
                  </a:ext>
                </a:extLst>
              </p:cNvPr>
              <p:cNvCxnSpPr>
                <a:cxnSpLocks/>
                <a:stCxn id="67" idx="6"/>
                <a:endCxn id="66" idx="2"/>
              </p:cNvCxnSpPr>
              <p:nvPr/>
            </p:nvCxnSpPr>
            <p:spPr>
              <a:xfrm flipV="1">
                <a:off x="8075146" y="4518562"/>
                <a:ext cx="2201061" cy="527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EE39987F-725C-C596-E7D3-60E383094F69}"/>
                  </a:ext>
                </a:extLst>
              </p:cNvPr>
              <p:cNvCxnSpPr>
                <a:cxnSpLocks/>
                <a:endCxn id="67" idx="6"/>
              </p:cNvCxnSpPr>
              <p:nvPr/>
            </p:nvCxnSpPr>
            <p:spPr>
              <a:xfrm flipH="1">
                <a:off x="8075146" y="4544419"/>
                <a:ext cx="1597847" cy="50206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95" name="直接箭头连接符 94">
                <a:extLst>
                  <a:ext uri="{FF2B5EF4-FFF2-40B4-BE49-F238E27FC236}">
                    <a16:creationId xmlns:a16="http://schemas.microsoft.com/office/drawing/2014/main" id="{3EA1D7FA-B23F-901F-6174-300AACE430AE}"/>
                  </a:ext>
                </a:extLst>
              </p:cNvPr>
              <p:cNvCxnSpPr/>
              <p:nvPr/>
            </p:nvCxnSpPr>
            <p:spPr>
              <a:xfrm flipV="1">
                <a:off x="9674265" y="4293891"/>
                <a:ext cx="70654" cy="23756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2E4DC218-C189-AC38-CEF5-C52E5185271A}"/>
                  </a:ext>
                </a:extLst>
              </p:cNvPr>
              <p:cNvCxnSpPr>
                <a:cxnSpLocks/>
              </p:cNvCxnSpPr>
              <p:nvPr/>
            </p:nvCxnSpPr>
            <p:spPr>
              <a:xfrm flipV="1">
                <a:off x="9684626" y="4468559"/>
                <a:ext cx="611922" cy="7467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B8DA06E8-704B-BEC1-53EC-33A0E6B96B13}"/>
                  </a:ext>
                </a:extLst>
              </p:cNvPr>
              <p:cNvCxnSpPr>
                <a:cxnSpLocks/>
              </p:cNvCxnSpPr>
              <p:nvPr/>
            </p:nvCxnSpPr>
            <p:spPr>
              <a:xfrm flipV="1">
                <a:off x="9675537" y="4393389"/>
                <a:ext cx="188808" cy="13217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2" name="直接箭头连接符 101">
                <a:extLst>
                  <a:ext uri="{FF2B5EF4-FFF2-40B4-BE49-F238E27FC236}">
                    <a16:creationId xmlns:a16="http://schemas.microsoft.com/office/drawing/2014/main" id="{02E72459-E4DD-0264-5745-DC023C3FCBBC}"/>
                  </a:ext>
                </a:extLst>
              </p:cNvPr>
              <p:cNvCxnSpPr>
                <a:cxnSpLocks/>
              </p:cNvCxnSpPr>
              <p:nvPr/>
            </p:nvCxnSpPr>
            <p:spPr>
              <a:xfrm flipH="1">
                <a:off x="9302275" y="4525561"/>
                <a:ext cx="382351" cy="7286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3" name="椭圆 12">
                <a:extLst>
                  <a:ext uri="{FF2B5EF4-FFF2-40B4-BE49-F238E27FC236}">
                    <a16:creationId xmlns:a16="http://schemas.microsoft.com/office/drawing/2014/main" id="{462A1232-3CC6-3E2E-0BC7-1F723EA78C03}"/>
                  </a:ext>
                </a:extLst>
              </p:cNvPr>
              <p:cNvSpPr/>
              <p:nvPr/>
            </p:nvSpPr>
            <p:spPr>
              <a:xfrm>
                <a:off x="7936250" y="4977280"/>
                <a:ext cx="138896" cy="138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300" dirty="0">
                  <a:solidFill>
                    <a:srgbClr val="FF0000"/>
                  </a:solidFill>
                </a:endParaRPr>
              </a:p>
            </p:txBody>
          </p:sp>
          <p:cxnSp>
            <p:nvCxnSpPr>
              <p:cNvPr id="15" name="直接连接符 14">
                <a:extLst>
                  <a:ext uri="{FF2B5EF4-FFF2-40B4-BE49-F238E27FC236}">
                    <a16:creationId xmlns:a16="http://schemas.microsoft.com/office/drawing/2014/main" id="{EA1FF311-216C-D1E1-8D11-17E49F1DB30F}"/>
                  </a:ext>
                </a:extLst>
              </p:cNvPr>
              <p:cNvCxnSpPr>
                <a:cxnSpLocks/>
                <a:endCxn id="13" idx="6"/>
              </p:cNvCxnSpPr>
              <p:nvPr/>
            </p:nvCxnSpPr>
            <p:spPr>
              <a:xfrm flipH="1">
                <a:off x="8075146" y="4544662"/>
                <a:ext cx="1597847" cy="50206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9" name="椭圆 18">
                <a:extLst>
                  <a:ext uri="{FF2B5EF4-FFF2-40B4-BE49-F238E27FC236}">
                    <a16:creationId xmlns:a16="http://schemas.microsoft.com/office/drawing/2014/main" id="{C438635A-8524-C030-6265-80942F7A7BE3}"/>
                  </a:ext>
                </a:extLst>
              </p:cNvPr>
              <p:cNvSpPr/>
              <p:nvPr/>
            </p:nvSpPr>
            <p:spPr>
              <a:xfrm>
                <a:off x="10276207" y="4448871"/>
                <a:ext cx="138896" cy="138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300" dirty="0">
                  <a:solidFill>
                    <a:srgbClr val="FF0000"/>
                  </a:solidFill>
                </a:endParaRPr>
              </a:p>
            </p:txBody>
          </p:sp>
          <p:cxnSp>
            <p:nvCxnSpPr>
              <p:cNvPr id="20" name="直接连接符 19">
                <a:extLst>
                  <a:ext uri="{FF2B5EF4-FFF2-40B4-BE49-F238E27FC236}">
                    <a16:creationId xmlns:a16="http://schemas.microsoft.com/office/drawing/2014/main" id="{1F02DA2F-8E77-CF9D-8DFA-B867E5F9963E}"/>
                  </a:ext>
                </a:extLst>
              </p:cNvPr>
              <p:cNvCxnSpPr>
                <a:cxnSpLocks/>
              </p:cNvCxnSpPr>
              <p:nvPr/>
            </p:nvCxnSpPr>
            <p:spPr>
              <a:xfrm flipH="1" flipV="1">
                <a:off x="8054805" y="5095349"/>
                <a:ext cx="1618188" cy="322868"/>
              </a:xfrm>
              <a:prstGeom prst="line">
                <a:avLst/>
              </a:prstGeom>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5803ADCF-2EAC-6CE4-84FA-115B657FEDAA}"/>
                  </a:ext>
                </a:extLst>
              </p:cNvPr>
              <p:cNvCxnSpPr>
                <a:cxnSpLocks/>
                <a:endCxn id="19" idx="3"/>
              </p:cNvCxnSpPr>
              <p:nvPr/>
            </p:nvCxnSpPr>
            <p:spPr>
              <a:xfrm flipV="1">
                <a:off x="9674265" y="4567426"/>
                <a:ext cx="622283" cy="850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C2C33DE1-FE20-790E-080D-6A87673AE507}"/>
                  </a:ext>
                </a:extLst>
              </p:cNvPr>
              <p:cNvCxnSpPr>
                <a:cxnSpLocks/>
                <a:endCxn id="19" idx="2"/>
              </p:cNvCxnSpPr>
              <p:nvPr/>
            </p:nvCxnSpPr>
            <p:spPr>
              <a:xfrm flipV="1">
                <a:off x="8075146" y="4518319"/>
                <a:ext cx="2201061" cy="527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0565A8FB-4AEC-2883-059A-51698A0BD82B}"/>
                  </a:ext>
                </a:extLst>
              </p:cNvPr>
              <p:cNvCxnSpPr>
                <a:cxnSpLocks/>
              </p:cNvCxnSpPr>
              <p:nvPr/>
            </p:nvCxnSpPr>
            <p:spPr>
              <a:xfrm flipV="1">
                <a:off x="9684626" y="4468316"/>
                <a:ext cx="611922" cy="7467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6" name="椭圆 25">
                <a:extLst>
                  <a:ext uri="{FF2B5EF4-FFF2-40B4-BE49-F238E27FC236}">
                    <a16:creationId xmlns:a16="http://schemas.microsoft.com/office/drawing/2014/main" id="{77F969A4-BD19-137A-0187-735BEEA976BF}"/>
                  </a:ext>
                </a:extLst>
              </p:cNvPr>
              <p:cNvSpPr/>
              <p:nvPr/>
            </p:nvSpPr>
            <p:spPr>
              <a:xfrm>
                <a:off x="7936250" y="4977037"/>
                <a:ext cx="138896" cy="138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300" dirty="0">
                  <a:solidFill>
                    <a:srgbClr val="FF0000"/>
                  </a:solidFill>
                </a:endParaRPr>
              </a:p>
            </p:txBody>
          </p:sp>
        </p:grpSp>
        <p:sp>
          <p:nvSpPr>
            <p:cNvPr id="107" name="文本框 106">
              <a:extLst>
                <a:ext uri="{FF2B5EF4-FFF2-40B4-BE49-F238E27FC236}">
                  <a16:creationId xmlns:a16="http://schemas.microsoft.com/office/drawing/2014/main" id="{7FC30308-A4F6-AAC9-AFD3-A9F0B274865B}"/>
                </a:ext>
              </a:extLst>
            </p:cNvPr>
            <p:cNvSpPr txBox="1"/>
            <p:nvPr/>
          </p:nvSpPr>
          <p:spPr>
            <a:xfrm>
              <a:off x="7420266" y="5818242"/>
              <a:ext cx="4088238" cy="369332"/>
            </a:xfrm>
            <a:prstGeom prst="rect">
              <a:avLst/>
            </a:prstGeom>
            <a:noFill/>
          </p:spPr>
          <p:txBody>
            <a:bodyPr wrap="square" rtlCol="0">
              <a:spAutoFit/>
            </a:bodyPr>
            <a:lstStyle/>
            <a:p>
              <a:r>
                <a:rPr lang="en-US" dirty="0"/>
                <a:t>SBR</a:t>
              </a:r>
              <a:r>
                <a:rPr lang="zh-CN" altLang="en-US" dirty="0"/>
                <a:t> </a:t>
              </a:r>
              <a:r>
                <a:rPr lang="en-US" altLang="zh-CN" dirty="0"/>
                <a:t>model</a:t>
              </a:r>
              <a:r>
                <a:rPr lang="zh-CN" altLang="en-US" dirty="0"/>
                <a:t> </a:t>
              </a:r>
              <a:r>
                <a:rPr lang="en-US" altLang="zh-CN" dirty="0"/>
                <a:t>(diffraction is not included)</a:t>
              </a:r>
              <a:endParaRPr lang="fr-CA" dirty="0"/>
            </a:p>
          </p:txBody>
        </p:sp>
      </p:grpSp>
      <p:sp>
        <p:nvSpPr>
          <p:cNvPr id="109" name="文本框 108">
            <a:extLst>
              <a:ext uri="{FF2B5EF4-FFF2-40B4-BE49-F238E27FC236}">
                <a16:creationId xmlns:a16="http://schemas.microsoft.com/office/drawing/2014/main" id="{D30B10C5-3BF8-AB6D-438B-F9A42E3D9113}"/>
              </a:ext>
            </a:extLst>
          </p:cNvPr>
          <p:cNvSpPr txBox="1"/>
          <p:nvPr/>
        </p:nvSpPr>
        <p:spPr>
          <a:xfrm>
            <a:off x="723258" y="1708681"/>
            <a:ext cx="7861517" cy="1569660"/>
          </a:xfrm>
          <a:prstGeom prst="rect">
            <a:avLst/>
          </a:prstGeom>
          <a:noFill/>
        </p:spPr>
        <p:txBody>
          <a:bodyPr wrap="square" rtlCol="0">
            <a:spAutoFit/>
          </a:bodyPr>
          <a:lstStyle/>
          <a:p>
            <a:r>
              <a:rPr lang="fr-CA" sz="2400" dirty="0"/>
              <a:t>Simulate the signal transmission process in WSN</a:t>
            </a:r>
          </a:p>
          <a:p>
            <a:r>
              <a:rPr lang="fr-CA" sz="2400" dirty="0"/>
              <a:t>Importance of simulation: saving cost, time </a:t>
            </a:r>
          </a:p>
          <a:p>
            <a:r>
              <a:rPr lang="en-US" sz="2400" dirty="0"/>
              <a:t>B</a:t>
            </a:r>
            <a:r>
              <a:rPr lang="fr-CA" sz="2400" dirty="0"/>
              <a:t>uild up on Matlab communication module for uplink</a:t>
            </a:r>
          </a:p>
          <a:p>
            <a:r>
              <a:rPr lang="fr-CA" sz="2400" dirty="0"/>
              <a:t>No encoding involved in signal transmission.</a:t>
            </a:r>
          </a:p>
        </p:txBody>
      </p:sp>
      <p:sp>
        <p:nvSpPr>
          <p:cNvPr id="27" name="灯片编号占位符 26">
            <a:extLst>
              <a:ext uri="{FF2B5EF4-FFF2-40B4-BE49-F238E27FC236}">
                <a16:creationId xmlns:a16="http://schemas.microsoft.com/office/drawing/2014/main" id="{B747603C-75F2-9055-8773-1A59D61D2D0F}"/>
              </a:ext>
            </a:extLst>
          </p:cNvPr>
          <p:cNvSpPr>
            <a:spLocks noGrp="1"/>
          </p:cNvSpPr>
          <p:nvPr>
            <p:ph type="sldNum" sz="quarter" idx="12"/>
          </p:nvPr>
        </p:nvSpPr>
        <p:spPr/>
        <p:txBody>
          <a:bodyPr/>
          <a:lstStyle/>
          <a:p>
            <a:fld id="{8B761FE0-AA87-4AE6-AED3-514C8F1D44C3}" type="slidenum">
              <a:rPr lang="fr-CA" smtClean="0"/>
              <a:t>6</a:t>
            </a:fld>
            <a:endParaRPr lang="fr-CA"/>
          </a:p>
        </p:txBody>
      </p:sp>
    </p:spTree>
    <p:extLst>
      <p:ext uri="{BB962C8B-B14F-4D97-AF65-F5344CB8AC3E}">
        <p14:creationId xmlns:p14="http://schemas.microsoft.com/office/powerpoint/2010/main" val="1714903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13FC33B-06E3-E2A8-70F2-684F56663345}"/>
              </a:ext>
            </a:extLst>
          </p:cNvPr>
          <p:cNvSpPr txBox="1"/>
          <p:nvPr/>
        </p:nvSpPr>
        <p:spPr>
          <a:xfrm>
            <a:off x="927279" y="1097280"/>
            <a:ext cx="10662741" cy="830997"/>
          </a:xfrm>
          <a:prstGeom prst="rect">
            <a:avLst/>
          </a:prstGeom>
          <a:noFill/>
        </p:spPr>
        <p:txBody>
          <a:bodyPr wrap="square" rtlCol="0">
            <a:spAutoFit/>
          </a:bodyPr>
          <a:lstStyle/>
          <a:p>
            <a:r>
              <a:rPr lang="en-US" sz="2400" dirty="0"/>
              <a:t>Wireless sensor network: </a:t>
            </a:r>
            <a:r>
              <a:rPr lang="fr-CA" sz="2400" dirty="0"/>
              <a:t>t</a:t>
            </a:r>
            <a:r>
              <a:rPr lang="fr-CA" altLang="zh-CN" sz="2400" dirty="0"/>
              <a:t>ransmitters and receivers evenly distribute in a square area.</a:t>
            </a:r>
          </a:p>
          <a:p>
            <a:endParaRPr lang="fr-CA" sz="2400" dirty="0"/>
          </a:p>
        </p:txBody>
      </p:sp>
      <p:sp>
        <p:nvSpPr>
          <p:cNvPr id="42" name="标题 11">
            <a:extLst>
              <a:ext uri="{FF2B5EF4-FFF2-40B4-BE49-F238E27FC236}">
                <a16:creationId xmlns:a16="http://schemas.microsoft.com/office/drawing/2014/main" id="{0E8FBA57-55E9-6250-F735-2FEC6BD14F23}"/>
              </a:ext>
            </a:extLst>
          </p:cNvPr>
          <p:cNvSpPr txBox="1">
            <a:spLocks/>
          </p:cNvSpPr>
          <p:nvPr/>
        </p:nvSpPr>
        <p:spPr>
          <a:xfrm>
            <a:off x="838200" y="2004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dirty="0"/>
              <a:t>Simulator map setting</a:t>
            </a:r>
          </a:p>
        </p:txBody>
      </p:sp>
      <p:grpSp>
        <p:nvGrpSpPr>
          <p:cNvPr id="43" name="组合 42">
            <a:extLst>
              <a:ext uri="{FF2B5EF4-FFF2-40B4-BE49-F238E27FC236}">
                <a16:creationId xmlns:a16="http://schemas.microsoft.com/office/drawing/2014/main" id="{A214BA4D-C509-8CA0-8504-4F4E4973F1A1}"/>
              </a:ext>
            </a:extLst>
          </p:cNvPr>
          <p:cNvGrpSpPr/>
          <p:nvPr/>
        </p:nvGrpSpPr>
        <p:grpSpPr>
          <a:xfrm>
            <a:off x="255714" y="1525969"/>
            <a:ext cx="8126420" cy="4214681"/>
            <a:chOff x="1543601" y="1368311"/>
            <a:chExt cx="8126420" cy="4214681"/>
          </a:xfrm>
        </p:grpSpPr>
        <p:grpSp>
          <p:nvGrpSpPr>
            <p:cNvPr id="44" name="组合 43">
              <a:extLst>
                <a:ext uri="{FF2B5EF4-FFF2-40B4-BE49-F238E27FC236}">
                  <a16:creationId xmlns:a16="http://schemas.microsoft.com/office/drawing/2014/main" id="{35AC4AF7-0DCA-6DFE-B485-D0868F8C207B}"/>
                </a:ext>
              </a:extLst>
            </p:cNvPr>
            <p:cNvGrpSpPr/>
            <p:nvPr/>
          </p:nvGrpSpPr>
          <p:grpSpPr>
            <a:xfrm>
              <a:off x="1543601" y="1368311"/>
              <a:ext cx="4599622" cy="4214681"/>
              <a:chOff x="1543601" y="1368311"/>
              <a:chExt cx="4599622" cy="4214681"/>
            </a:xfrm>
          </p:grpSpPr>
          <p:grpSp>
            <p:nvGrpSpPr>
              <p:cNvPr id="52" name="组合 51">
                <a:extLst>
                  <a:ext uri="{FF2B5EF4-FFF2-40B4-BE49-F238E27FC236}">
                    <a16:creationId xmlns:a16="http://schemas.microsoft.com/office/drawing/2014/main" id="{632F90E4-7A77-C1EF-B414-5F6C963C9F82}"/>
                  </a:ext>
                </a:extLst>
              </p:cNvPr>
              <p:cNvGrpSpPr/>
              <p:nvPr/>
            </p:nvGrpSpPr>
            <p:grpSpPr>
              <a:xfrm>
                <a:off x="1543601" y="1368311"/>
                <a:ext cx="4599622" cy="4214681"/>
                <a:chOff x="1543601" y="1368311"/>
                <a:chExt cx="4599622" cy="4214681"/>
              </a:xfrm>
            </p:grpSpPr>
            <p:grpSp>
              <p:nvGrpSpPr>
                <p:cNvPr id="57" name="组合 56">
                  <a:extLst>
                    <a:ext uri="{FF2B5EF4-FFF2-40B4-BE49-F238E27FC236}">
                      <a16:creationId xmlns:a16="http://schemas.microsoft.com/office/drawing/2014/main" id="{122A5AEB-E209-14E6-C9B6-004BC10E7CB9}"/>
                    </a:ext>
                  </a:extLst>
                </p:cNvPr>
                <p:cNvGrpSpPr/>
                <p:nvPr/>
              </p:nvGrpSpPr>
              <p:grpSpPr>
                <a:xfrm>
                  <a:off x="1543601" y="1368311"/>
                  <a:ext cx="4599622" cy="4214681"/>
                  <a:chOff x="1543601" y="1368311"/>
                  <a:chExt cx="4599622" cy="4214681"/>
                </a:xfrm>
              </p:grpSpPr>
              <p:sp>
                <p:nvSpPr>
                  <p:cNvPr id="73" name="矩形 72">
                    <a:extLst>
                      <a:ext uri="{FF2B5EF4-FFF2-40B4-BE49-F238E27FC236}">
                        <a16:creationId xmlns:a16="http://schemas.microsoft.com/office/drawing/2014/main" id="{AEE9D4E6-D42B-C261-E48C-F8ED67FA5D3E}"/>
                      </a:ext>
                    </a:extLst>
                  </p:cNvPr>
                  <p:cNvSpPr/>
                  <p:nvPr/>
                </p:nvSpPr>
                <p:spPr>
                  <a:xfrm>
                    <a:off x="2633730" y="2073499"/>
                    <a:ext cx="3509493" cy="350949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74" name="左大括号 73">
                    <a:extLst>
                      <a:ext uri="{FF2B5EF4-FFF2-40B4-BE49-F238E27FC236}">
                        <a16:creationId xmlns:a16="http://schemas.microsoft.com/office/drawing/2014/main" id="{0F13F02A-9DD7-695A-2F02-C56E40AB97CD}"/>
                      </a:ext>
                    </a:extLst>
                  </p:cNvPr>
                  <p:cNvSpPr/>
                  <p:nvPr/>
                </p:nvSpPr>
                <p:spPr>
                  <a:xfrm>
                    <a:off x="2215166" y="2115355"/>
                    <a:ext cx="309093" cy="34257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CA"/>
                  </a:p>
                </p:txBody>
              </p:sp>
              <p:sp>
                <p:nvSpPr>
                  <p:cNvPr id="75" name="左大括号 74">
                    <a:extLst>
                      <a:ext uri="{FF2B5EF4-FFF2-40B4-BE49-F238E27FC236}">
                        <a16:creationId xmlns:a16="http://schemas.microsoft.com/office/drawing/2014/main" id="{3686956A-2BD1-20B3-DC9F-839B19DAD991}"/>
                      </a:ext>
                    </a:extLst>
                  </p:cNvPr>
                  <p:cNvSpPr/>
                  <p:nvPr/>
                </p:nvSpPr>
                <p:spPr>
                  <a:xfrm rot="5400000">
                    <a:off x="4228564" y="129863"/>
                    <a:ext cx="309093" cy="34257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CA"/>
                  </a:p>
                </p:txBody>
              </p:sp>
              <p:sp>
                <p:nvSpPr>
                  <p:cNvPr id="76" name="文本框 75">
                    <a:extLst>
                      <a:ext uri="{FF2B5EF4-FFF2-40B4-BE49-F238E27FC236}">
                        <a16:creationId xmlns:a16="http://schemas.microsoft.com/office/drawing/2014/main" id="{2ADA4888-E746-ACD2-6D57-B21A2D9C0BA4}"/>
                      </a:ext>
                    </a:extLst>
                  </p:cNvPr>
                  <p:cNvSpPr txBox="1"/>
                  <p:nvPr/>
                </p:nvSpPr>
                <p:spPr>
                  <a:xfrm>
                    <a:off x="1543601" y="3598502"/>
                    <a:ext cx="671565" cy="369332"/>
                  </a:xfrm>
                  <a:prstGeom prst="rect">
                    <a:avLst/>
                  </a:prstGeom>
                  <a:noFill/>
                </p:spPr>
                <p:txBody>
                  <a:bodyPr wrap="square" rtlCol="0">
                    <a:spAutoFit/>
                  </a:bodyPr>
                  <a:lstStyle/>
                  <a:p>
                    <a:r>
                      <a:rPr lang="fr-CA"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km</a:t>
                    </a:r>
                    <a:endParaRPr lang="fr-CA"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07DE0E05-871B-9D88-981E-A657ADBF1AEF}"/>
                      </a:ext>
                    </a:extLst>
                  </p:cNvPr>
                  <p:cNvSpPr txBox="1"/>
                  <p:nvPr/>
                </p:nvSpPr>
                <p:spPr>
                  <a:xfrm>
                    <a:off x="4047327" y="1368311"/>
                    <a:ext cx="671565" cy="369332"/>
                  </a:xfrm>
                  <a:prstGeom prst="rect">
                    <a:avLst/>
                  </a:prstGeom>
                  <a:noFill/>
                </p:spPr>
                <p:txBody>
                  <a:bodyPr wrap="square" rtlCol="0">
                    <a:spAutoFit/>
                  </a:bodyPr>
                  <a:lstStyle/>
                  <a:p>
                    <a:r>
                      <a:rPr lang="fr-CA"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km</a:t>
                    </a:r>
                    <a:endParaRPr lang="fr-CA" dirty="0">
                      <a:latin typeface="Times New Roman" panose="02020603050405020304" pitchFamily="18" charset="0"/>
                      <a:cs typeface="Times New Roman" panose="02020603050405020304" pitchFamily="18" charset="0"/>
                    </a:endParaRPr>
                  </a:p>
                </p:txBody>
              </p:sp>
            </p:grpSp>
            <p:cxnSp>
              <p:nvCxnSpPr>
                <p:cNvPr id="58" name="直接连接符 57">
                  <a:extLst>
                    <a:ext uri="{FF2B5EF4-FFF2-40B4-BE49-F238E27FC236}">
                      <a16:creationId xmlns:a16="http://schemas.microsoft.com/office/drawing/2014/main" id="{0284DC8A-E6BC-30CC-77FF-018E4FA5A420}"/>
                    </a:ext>
                  </a:extLst>
                </p:cNvPr>
                <p:cNvCxnSpPr/>
                <p:nvPr/>
              </p:nvCxnSpPr>
              <p:spPr>
                <a:xfrm>
                  <a:off x="2897746" y="2073499"/>
                  <a:ext cx="0" cy="350949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B47BC6E-E7FE-ADAB-129B-501A0322EFA3}"/>
                    </a:ext>
                  </a:extLst>
                </p:cNvPr>
                <p:cNvCxnSpPr/>
                <p:nvPr/>
              </p:nvCxnSpPr>
              <p:spPr>
                <a:xfrm>
                  <a:off x="3191814" y="2073499"/>
                  <a:ext cx="0" cy="350949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AE1E36E-6D15-7A67-05F6-1394C92B9F4B}"/>
                    </a:ext>
                  </a:extLst>
                </p:cNvPr>
                <p:cNvCxnSpPr/>
                <p:nvPr/>
              </p:nvCxnSpPr>
              <p:spPr>
                <a:xfrm>
                  <a:off x="5862034" y="2073498"/>
                  <a:ext cx="0" cy="350949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8086A05A-B20E-F233-91B9-460332EBD42D}"/>
                    </a:ext>
                  </a:extLst>
                </p:cNvPr>
                <p:cNvCxnSpPr>
                  <a:cxnSpLocks/>
                </p:cNvCxnSpPr>
                <p:nvPr/>
              </p:nvCxnSpPr>
              <p:spPr>
                <a:xfrm>
                  <a:off x="2633730" y="2292439"/>
                  <a:ext cx="350949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9B73251-5372-69B9-8226-8665CBDAB932}"/>
                    </a:ext>
                  </a:extLst>
                </p:cNvPr>
                <p:cNvCxnSpPr>
                  <a:cxnSpLocks/>
                </p:cNvCxnSpPr>
                <p:nvPr/>
              </p:nvCxnSpPr>
              <p:spPr>
                <a:xfrm>
                  <a:off x="2633730" y="2515673"/>
                  <a:ext cx="350949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E47884E-9836-3551-F7D1-79EF68025A3F}"/>
                    </a:ext>
                  </a:extLst>
                </p:cNvPr>
                <p:cNvCxnSpPr>
                  <a:cxnSpLocks/>
                </p:cNvCxnSpPr>
                <p:nvPr/>
              </p:nvCxnSpPr>
              <p:spPr>
                <a:xfrm>
                  <a:off x="2628362" y="5353318"/>
                  <a:ext cx="350949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01001D4E-719A-4177-D70B-33A20A9DA1CD}"/>
                    </a:ext>
                  </a:extLst>
                </p:cNvPr>
                <p:cNvSpPr/>
                <p:nvPr/>
              </p:nvSpPr>
              <p:spPr>
                <a:xfrm>
                  <a:off x="2865549" y="2252801"/>
                  <a:ext cx="64394" cy="643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5" name="椭圆 64">
                  <a:extLst>
                    <a:ext uri="{FF2B5EF4-FFF2-40B4-BE49-F238E27FC236}">
                      <a16:creationId xmlns:a16="http://schemas.microsoft.com/office/drawing/2014/main" id="{B8FE3EF9-B1A2-F3F6-2432-AF7913AF0178}"/>
                    </a:ext>
                  </a:extLst>
                </p:cNvPr>
                <p:cNvSpPr/>
                <p:nvPr/>
              </p:nvSpPr>
              <p:spPr>
                <a:xfrm>
                  <a:off x="3159617" y="2257021"/>
                  <a:ext cx="64394" cy="643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6" name="椭圆 65">
                  <a:extLst>
                    <a:ext uri="{FF2B5EF4-FFF2-40B4-BE49-F238E27FC236}">
                      <a16:creationId xmlns:a16="http://schemas.microsoft.com/office/drawing/2014/main" id="{58E14F09-E788-CA44-2774-95C3B7799C44}"/>
                    </a:ext>
                  </a:extLst>
                </p:cNvPr>
                <p:cNvSpPr/>
                <p:nvPr/>
              </p:nvSpPr>
              <p:spPr>
                <a:xfrm>
                  <a:off x="3159617" y="2493207"/>
                  <a:ext cx="64394" cy="643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7" name="椭圆 66">
                  <a:extLst>
                    <a:ext uri="{FF2B5EF4-FFF2-40B4-BE49-F238E27FC236}">
                      <a16:creationId xmlns:a16="http://schemas.microsoft.com/office/drawing/2014/main" id="{F88502DA-64CE-17F7-935F-E76CAA59E17E}"/>
                    </a:ext>
                  </a:extLst>
                </p:cNvPr>
                <p:cNvSpPr/>
                <p:nvPr/>
              </p:nvSpPr>
              <p:spPr>
                <a:xfrm>
                  <a:off x="2865549" y="2493207"/>
                  <a:ext cx="64394" cy="643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8" name="椭圆 67">
                  <a:extLst>
                    <a:ext uri="{FF2B5EF4-FFF2-40B4-BE49-F238E27FC236}">
                      <a16:creationId xmlns:a16="http://schemas.microsoft.com/office/drawing/2014/main" id="{81733462-47E2-6455-C40B-118B6B27B0EB}"/>
                    </a:ext>
                  </a:extLst>
                </p:cNvPr>
                <p:cNvSpPr/>
                <p:nvPr/>
              </p:nvSpPr>
              <p:spPr>
                <a:xfrm>
                  <a:off x="5829837" y="5321121"/>
                  <a:ext cx="64394" cy="643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69" name="椭圆 68">
                  <a:extLst>
                    <a:ext uri="{FF2B5EF4-FFF2-40B4-BE49-F238E27FC236}">
                      <a16:creationId xmlns:a16="http://schemas.microsoft.com/office/drawing/2014/main" id="{5B438E4E-B01E-A916-FB09-0E910750D1BD}"/>
                    </a:ext>
                  </a:extLst>
                </p:cNvPr>
                <p:cNvSpPr/>
                <p:nvPr/>
              </p:nvSpPr>
              <p:spPr>
                <a:xfrm>
                  <a:off x="5830436" y="2272865"/>
                  <a:ext cx="64394" cy="643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0" name="椭圆 69">
                  <a:extLst>
                    <a:ext uri="{FF2B5EF4-FFF2-40B4-BE49-F238E27FC236}">
                      <a16:creationId xmlns:a16="http://schemas.microsoft.com/office/drawing/2014/main" id="{B9514DE6-2B87-DB97-980B-2CDE3714782C}"/>
                    </a:ext>
                  </a:extLst>
                </p:cNvPr>
                <p:cNvSpPr/>
                <p:nvPr/>
              </p:nvSpPr>
              <p:spPr>
                <a:xfrm>
                  <a:off x="5829837" y="2498795"/>
                  <a:ext cx="64394" cy="53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71" name="椭圆 70">
                  <a:extLst>
                    <a:ext uri="{FF2B5EF4-FFF2-40B4-BE49-F238E27FC236}">
                      <a16:creationId xmlns:a16="http://schemas.microsoft.com/office/drawing/2014/main" id="{FBC550F5-EC6F-158D-7A40-5E387107A030}"/>
                    </a:ext>
                  </a:extLst>
                </p:cNvPr>
                <p:cNvSpPr/>
                <p:nvPr/>
              </p:nvSpPr>
              <p:spPr>
                <a:xfrm>
                  <a:off x="3166056" y="5315420"/>
                  <a:ext cx="64394" cy="643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2" name="椭圆 71">
                  <a:extLst>
                    <a:ext uri="{FF2B5EF4-FFF2-40B4-BE49-F238E27FC236}">
                      <a16:creationId xmlns:a16="http://schemas.microsoft.com/office/drawing/2014/main" id="{18B65774-BF02-65A8-E093-6D93656D917A}"/>
                    </a:ext>
                  </a:extLst>
                </p:cNvPr>
                <p:cNvSpPr/>
                <p:nvPr/>
              </p:nvSpPr>
              <p:spPr>
                <a:xfrm>
                  <a:off x="2871990" y="5314682"/>
                  <a:ext cx="64394" cy="643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53" name="椭圆 52">
                <a:extLst>
                  <a:ext uri="{FF2B5EF4-FFF2-40B4-BE49-F238E27FC236}">
                    <a16:creationId xmlns:a16="http://schemas.microsoft.com/office/drawing/2014/main" id="{89598EEE-D392-A04D-498E-5B95E6958C80}"/>
                  </a:ext>
                </a:extLst>
              </p:cNvPr>
              <p:cNvSpPr/>
              <p:nvPr/>
            </p:nvSpPr>
            <p:spPr>
              <a:xfrm>
                <a:off x="4144922" y="3988793"/>
                <a:ext cx="71836" cy="7183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4" name="椭圆 53">
                <a:extLst>
                  <a:ext uri="{FF2B5EF4-FFF2-40B4-BE49-F238E27FC236}">
                    <a16:creationId xmlns:a16="http://schemas.microsoft.com/office/drawing/2014/main" id="{786222A6-086E-8148-8FC5-3931F4541AF1}"/>
                  </a:ext>
                </a:extLst>
              </p:cNvPr>
              <p:cNvSpPr/>
              <p:nvPr/>
            </p:nvSpPr>
            <p:spPr>
              <a:xfrm>
                <a:off x="4871504" y="3988293"/>
                <a:ext cx="71836" cy="7183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55" name="椭圆 54">
                <a:extLst>
                  <a:ext uri="{FF2B5EF4-FFF2-40B4-BE49-F238E27FC236}">
                    <a16:creationId xmlns:a16="http://schemas.microsoft.com/office/drawing/2014/main" id="{B57BD8BB-720E-4A42-E8A0-6020205082C1}"/>
                  </a:ext>
                </a:extLst>
              </p:cNvPr>
              <p:cNvSpPr/>
              <p:nvPr/>
            </p:nvSpPr>
            <p:spPr>
              <a:xfrm>
                <a:off x="4144994" y="3320381"/>
                <a:ext cx="71836" cy="7183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6" name="椭圆 55">
                <a:extLst>
                  <a:ext uri="{FF2B5EF4-FFF2-40B4-BE49-F238E27FC236}">
                    <a16:creationId xmlns:a16="http://schemas.microsoft.com/office/drawing/2014/main" id="{79540F19-56C7-387B-8213-45E96BEC8EAF}"/>
                  </a:ext>
                </a:extLst>
              </p:cNvPr>
              <p:cNvSpPr/>
              <p:nvPr/>
            </p:nvSpPr>
            <p:spPr>
              <a:xfrm>
                <a:off x="4871504" y="3320381"/>
                <a:ext cx="71836" cy="7183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 name="椭圆 4">
                <a:extLst>
                  <a:ext uri="{FF2B5EF4-FFF2-40B4-BE49-F238E27FC236}">
                    <a16:creationId xmlns:a16="http://schemas.microsoft.com/office/drawing/2014/main" id="{C34A0E23-A10B-F2A2-3623-515986AEC9FC}"/>
                  </a:ext>
                </a:extLst>
              </p:cNvPr>
              <p:cNvSpPr/>
              <p:nvPr/>
            </p:nvSpPr>
            <p:spPr>
              <a:xfrm>
                <a:off x="4871432" y="3988293"/>
                <a:ext cx="71836" cy="7183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6" name="椭圆 5">
                <a:extLst>
                  <a:ext uri="{FF2B5EF4-FFF2-40B4-BE49-F238E27FC236}">
                    <a16:creationId xmlns:a16="http://schemas.microsoft.com/office/drawing/2014/main" id="{C4D285D6-7A68-C646-9BE0-C6B5F6BB1D9E}"/>
                  </a:ext>
                </a:extLst>
              </p:cNvPr>
              <p:cNvSpPr/>
              <p:nvPr/>
            </p:nvSpPr>
            <p:spPr>
              <a:xfrm>
                <a:off x="4144922" y="3320381"/>
                <a:ext cx="71836" cy="7183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49" name="文本框 48">
              <a:extLst>
                <a:ext uri="{FF2B5EF4-FFF2-40B4-BE49-F238E27FC236}">
                  <a16:creationId xmlns:a16="http://schemas.microsoft.com/office/drawing/2014/main" id="{8BD7A9E7-F965-9ED5-BF55-A04487F1D96F}"/>
                </a:ext>
              </a:extLst>
            </p:cNvPr>
            <p:cNvSpPr txBox="1"/>
            <p:nvPr/>
          </p:nvSpPr>
          <p:spPr>
            <a:xfrm>
              <a:off x="6372897" y="2073498"/>
              <a:ext cx="329712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 transmitters </a:t>
              </a:r>
            </a:p>
            <a:p>
              <a:r>
                <a:rPr lang="en-US" dirty="0">
                  <a:latin typeface="Times New Roman" panose="02020603050405020304" pitchFamily="18" charset="0"/>
                  <a:cs typeface="Times New Roman" panose="02020603050405020304" pitchFamily="18" charset="0"/>
                </a:rPr>
                <a:t>#R stations</a:t>
              </a:r>
              <a:endParaRPr lang="fr-CA" dirty="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42A2DCB8-2C94-0686-70B5-65C4C532C878}"/>
                </a:ext>
              </a:extLst>
            </p:cNvPr>
            <p:cNvSpPr txBox="1"/>
            <p:nvPr/>
          </p:nvSpPr>
          <p:spPr>
            <a:xfrm rot="2432694">
              <a:off x="3260823" y="2563408"/>
              <a:ext cx="385723" cy="369332"/>
            </a:xfrm>
            <a:prstGeom prst="rect">
              <a:avLst/>
            </a:prstGeom>
            <a:noFill/>
          </p:spPr>
          <p:txBody>
            <a:bodyPr wrap="square" rtlCol="0">
              <a:spAutoFit/>
            </a:bodyPr>
            <a:lstStyle/>
            <a:p>
              <a:r>
                <a:rPr lang="en-US" dirty="0"/>
                <a:t>…</a:t>
              </a:r>
              <a:endParaRPr lang="fr-CA" dirty="0"/>
            </a:p>
          </p:txBody>
        </p:sp>
        <p:sp>
          <p:nvSpPr>
            <p:cNvPr id="47" name="文本框 46">
              <a:extLst>
                <a:ext uri="{FF2B5EF4-FFF2-40B4-BE49-F238E27FC236}">
                  <a16:creationId xmlns:a16="http://schemas.microsoft.com/office/drawing/2014/main" id="{432CE270-B13C-13A6-9829-46147BC96565}"/>
                </a:ext>
              </a:extLst>
            </p:cNvPr>
            <p:cNvSpPr txBox="1"/>
            <p:nvPr/>
          </p:nvSpPr>
          <p:spPr>
            <a:xfrm rot="2432694">
              <a:off x="5342908" y="4840284"/>
              <a:ext cx="385723" cy="369332"/>
            </a:xfrm>
            <a:prstGeom prst="rect">
              <a:avLst/>
            </a:prstGeom>
            <a:noFill/>
          </p:spPr>
          <p:txBody>
            <a:bodyPr wrap="square" rtlCol="0">
              <a:spAutoFit/>
            </a:bodyPr>
            <a:lstStyle/>
            <a:p>
              <a:r>
                <a:rPr lang="en-US" dirty="0"/>
                <a:t>…</a:t>
              </a:r>
              <a:endParaRPr lang="fr-CA" dirty="0"/>
            </a:p>
          </p:txBody>
        </p:sp>
        <p:sp>
          <p:nvSpPr>
            <p:cNvPr id="48" name="文本框 47">
              <a:extLst>
                <a:ext uri="{FF2B5EF4-FFF2-40B4-BE49-F238E27FC236}">
                  <a16:creationId xmlns:a16="http://schemas.microsoft.com/office/drawing/2014/main" id="{30E87FDE-A704-CD56-FD22-F0B6E324F91E}"/>
                </a:ext>
              </a:extLst>
            </p:cNvPr>
            <p:cNvSpPr txBox="1"/>
            <p:nvPr/>
          </p:nvSpPr>
          <p:spPr>
            <a:xfrm>
              <a:off x="4375168" y="3526596"/>
              <a:ext cx="385723" cy="369332"/>
            </a:xfrm>
            <a:prstGeom prst="rect">
              <a:avLst/>
            </a:prstGeom>
            <a:noFill/>
          </p:spPr>
          <p:txBody>
            <a:bodyPr wrap="square" rtlCol="0">
              <a:spAutoFit/>
            </a:bodyPr>
            <a:lstStyle/>
            <a:p>
              <a:r>
                <a:rPr lang="en-US" dirty="0"/>
                <a:t>…</a:t>
              </a:r>
              <a:endParaRPr lang="fr-CA" dirty="0"/>
            </a:p>
          </p:txBody>
        </p:sp>
      </p:grpSp>
      <p:sp>
        <p:nvSpPr>
          <p:cNvPr id="79" name="左大括号 78">
            <a:extLst>
              <a:ext uri="{FF2B5EF4-FFF2-40B4-BE49-F238E27FC236}">
                <a16:creationId xmlns:a16="http://schemas.microsoft.com/office/drawing/2014/main" id="{51BA96A1-38C5-7C09-CE90-4F867BE1B0A9}"/>
              </a:ext>
            </a:extLst>
          </p:cNvPr>
          <p:cNvSpPr/>
          <p:nvPr/>
        </p:nvSpPr>
        <p:spPr>
          <a:xfrm rot="16200000">
            <a:off x="1693038" y="2557829"/>
            <a:ext cx="98734" cy="3037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0" name="左大括号 79">
            <a:extLst>
              <a:ext uri="{FF2B5EF4-FFF2-40B4-BE49-F238E27FC236}">
                <a16:creationId xmlns:a16="http://schemas.microsoft.com/office/drawing/2014/main" id="{BDC9225D-95C7-2CA1-A866-29BA121C2AE3}"/>
              </a:ext>
            </a:extLst>
          </p:cNvPr>
          <p:cNvSpPr/>
          <p:nvPr/>
        </p:nvSpPr>
        <p:spPr>
          <a:xfrm rot="10800000">
            <a:off x="1947929" y="2387108"/>
            <a:ext cx="64395" cy="1859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pic>
        <p:nvPicPr>
          <p:cNvPr id="3" name="图片 2">
            <a:extLst>
              <a:ext uri="{FF2B5EF4-FFF2-40B4-BE49-F238E27FC236}">
                <a16:creationId xmlns:a16="http://schemas.microsoft.com/office/drawing/2014/main" id="{69856875-5091-4FC2-BAB7-3F7D487FE4EB}"/>
              </a:ext>
            </a:extLst>
          </p:cNvPr>
          <p:cNvPicPr>
            <a:picLocks noChangeAspect="1"/>
          </p:cNvPicPr>
          <p:nvPr/>
        </p:nvPicPr>
        <p:blipFill>
          <a:blip r:embed="rId3"/>
          <a:stretch>
            <a:fillRect/>
          </a:stretch>
        </p:blipFill>
        <p:spPr>
          <a:xfrm>
            <a:off x="6554919" y="2945782"/>
            <a:ext cx="3376409" cy="1847094"/>
          </a:xfrm>
          <a:prstGeom prst="rect">
            <a:avLst/>
          </a:prstGeom>
        </p:spPr>
      </p:pic>
      <p:sp>
        <p:nvSpPr>
          <p:cNvPr id="4" name="文本框 3">
            <a:extLst>
              <a:ext uri="{FF2B5EF4-FFF2-40B4-BE49-F238E27FC236}">
                <a16:creationId xmlns:a16="http://schemas.microsoft.com/office/drawing/2014/main" id="{AA8A6DC4-30C9-E36A-E4BA-F3E29DA78C2C}"/>
              </a:ext>
            </a:extLst>
          </p:cNvPr>
          <p:cNvSpPr txBox="1"/>
          <p:nvPr/>
        </p:nvSpPr>
        <p:spPr>
          <a:xfrm>
            <a:off x="6630044" y="4910811"/>
            <a:ext cx="4959976" cy="923330"/>
          </a:xfrm>
          <a:prstGeom prst="rect">
            <a:avLst/>
          </a:prstGeom>
          <a:noFill/>
        </p:spPr>
        <p:txBody>
          <a:bodyPr wrap="square" rtlCol="0">
            <a:spAutoFit/>
          </a:bodyPr>
          <a:lstStyle/>
          <a:p>
            <a:r>
              <a:rPr lang="fr-CA" dirty="0"/>
              <a:t>The generated cell will be of T rows and R columns. Each entry H stores the fingerprint from corresponding Tx and Rx</a:t>
            </a:r>
          </a:p>
        </p:txBody>
      </p:sp>
      <p:pic>
        <p:nvPicPr>
          <p:cNvPr id="9" name="图片 8">
            <a:extLst>
              <a:ext uri="{FF2B5EF4-FFF2-40B4-BE49-F238E27FC236}">
                <a16:creationId xmlns:a16="http://schemas.microsoft.com/office/drawing/2014/main" id="{05E504C6-94D0-0146-18D0-82F4E58BA25C}"/>
              </a:ext>
            </a:extLst>
          </p:cNvPr>
          <p:cNvPicPr>
            <a:picLocks noChangeAspect="1"/>
          </p:cNvPicPr>
          <p:nvPr/>
        </p:nvPicPr>
        <p:blipFill>
          <a:blip r:embed="rId4"/>
          <a:stretch>
            <a:fillRect/>
          </a:stretch>
        </p:blipFill>
        <p:spPr>
          <a:xfrm>
            <a:off x="1354511" y="2231156"/>
            <a:ext cx="3495457" cy="3528529"/>
          </a:xfrm>
          <a:prstGeom prst="rect">
            <a:avLst/>
          </a:prstGeom>
        </p:spPr>
      </p:pic>
      <p:sp>
        <p:nvSpPr>
          <p:cNvPr id="2" name="灯片编号占位符 1">
            <a:extLst>
              <a:ext uri="{FF2B5EF4-FFF2-40B4-BE49-F238E27FC236}">
                <a16:creationId xmlns:a16="http://schemas.microsoft.com/office/drawing/2014/main" id="{7719BD46-8EA4-DF13-D30C-8991CD4271E1}"/>
              </a:ext>
            </a:extLst>
          </p:cNvPr>
          <p:cNvSpPr>
            <a:spLocks noGrp="1"/>
          </p:cNvSpPr>
          <p:nvPr>
            <p:ph type="sldNum" sz="quarter" idx="12"/>
          </p:nvPr>
        </p:nvSpPr>
        <p:spPr/>
        <p:txBody>
          <a:bodyPr/>
          <a:lstStyle/>
          <a:p>
            <a:fld id="{8B761FE0-AA87-4AE6-AED3-514C8F1D44C3}" type="slidenum">
              <a:rPr lang="fr-CA" smtClean="0"/>
              <a:t>7</a:t>
            </a:fld>
            <a:endParaRPr lang="fr-CA"/>
          </a:p>
        </p:txBody>
      </p:sp>
      <p:pic>
        <p:nvPicPr>
          <p:cNvPr id="10" name="图形 9" descr="信号塔">
            <a:extLst>
              <a:ext uri="{FF2B5EF4-FFF2-40B4-BE49-F238E27FC236}">
                <a16:creationId xmlns:a16="http://schemas.microsoft.com/office/drawing/2014/main" id="{E8D2700D-671B-6D52-B0C0-AB3E6E9EFD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30044" y="2610611"/>
            <a:ext cx="276203" cy="276203"/>
          </a:xfrm>
          <a:prstGeom prst="rect">
            <a:avLst/>
          </a:prstGeom>
        </p:spPr>
      </p:pic>
      <p:pic>
        <p:nvPicPr>
          <p:cNvPr id="11" name="图形 10" descr="信号塔">
            <a:extLst>
              <a:ext uri="{FF2B5EF4-FFF2-40B4-BE49-F238E27FC236}">
                <a16:creationId xmlns:a16="http://schemas.microsoft.com/office/drawing/2014/main" id="{80064A3B-B89E-5C57-719A-97E634F349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0044" y="2306757"/>
            <a:ext cx="276203" cy="276203"/>
          </a:xfrm>
          <a:prstGeom prst="rect">
            <a:avLst/>
          </a:prstGeom>
        </p:spPr>
      </p:pic>
    </p:spTree>
    <p:extLst>
      <p:ext uri="{BB962C8B-B14F-4D97-AF65-F5344CB8AC3E}">
        <p14:creationId xmlns:p14="http://schemas.microsoft.com/office/powerpoint/2010/main" val="37160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4E91C8D-C93B-A2A8-5C21-45D8ABC6E5E9}"/>
              </a:ext>
            </a:extLst>
          </p:cNvPr>
          <p:cNvSpPr>
            <a:spLocks noGrp="1"/>
          </p:cNvSpPr>
          <p:nvPr>
            <p:ph type="title"/>
          </p:nvPr>
        </p:nvSpPr>
        <p:spPr>
          <a:xfrm>
            <a:off x="838200" y="342548"/>
            <a:ext cx="10515600" cy="1325563"/>
          </a:xfrm>
        </p:spPr>
        <p:txBody>
          <a:bodyPr/>
          <a:lstStyle/>
          <a:p>
            <a:r>
              <a:rPr lang="fr-CA" dirty="0"/>
              <a:t>Fingerprint measurements</a:t>
            </a:r>
          </a:p>
        </p:txBody>
      </p:sp>
      <p:sp>
        <p:nvSpPr>
          <p:cNvPr id="7" name="文本框 6">
            <a:extLst>
              <a:ext uri="{FF2B5EF4-FFF2-40B4-BE49-F238E27FC236}">
                <a16:creationId xmlns:a16="http://schemas.microsoft.com/office/drawing/2014/main" id="{9EB71649-057E-68E0-88F2-3FC976DB11B1}"/>
              </a:ext>
            </a:extLst>
          </p:cNvPr>
          <p:cNvSpPr txBox="1"/>
          <p:nvPr/>
        </p:nvSpPr>
        <p:spPr>
          <a:xfrm flipH="1">
            <a:off x="922469" y="1690688"/>
            <a:ext cx="11040936" cy="1569660"/>
          </a:xfrm>
          <a:prstGeom prst="rect">
            <a:avLst/>
          </a:prstGeom>
          <a:noFill/>
        </p:spPr>
        <p:txBody>
          <a:bodyPr wrap="square" rtlCol="0">
            <a:spAutoFit/>
          </a:bodyPr>
          <a:lstStyle/>
          <a:p>
            <a:r>
              <a:rPr lang="fr-CA" sz="2400" dirty="0"/>
              <a:t>Radio frequency (RF) based candidates: received signal strength, Time of Arrival (A</a:t>
            </a:r>
            <a:r>
              <a:rPr lang="en-US" altLang="zh-CN" sz="2400" dirty="0" err="1"/>
              <a:t>oA</a:t>
            </a:r>
            <a:r>
              <a:rPr lang="en-US" altLang="zh-CN" sz="2400" dirty="0"/>
              <a:t>), Time Difference of Arrival (</a:t>
            </a:r>
            <a:r>
              <a:rPr lang="en-US" altLang="zh-CN" sz="2400" dirty="0" err="1"/>
              <a:t>TDoA</a:t>
            </a:r>
            <a:r>
              <a:rPr lang="en-US" altLang="zh-CN" sz="2400" dirty="0"/>
              <a:t>), channel impulse response etc.</a:t>
            </a:r>
          </a:p>
          <a:p>
            <a:r>
              <a:rPr lang="en-US" altLang="zh-CN" sz="2400" dirty="0"/>
              <a:t>Channel impulse response (CIR) brings rich environmental information. It can discriminate multipath effect. </a:t>
            </a:r>
            <a:endParaRPr lang="fr-CA" sz="2400" dirty="0"/>
          </a:p>
        </p:txBody>
      </p:sp>
      <p:sp>
        <p:nvSpPr>
          <p:cNvPr id="11" name="灯片编号占位符 10">
            <a:extLst>
              <a:ext uri="{FF2B5EF4-FFF2-40B4-BE49-F238E27FC236}">
                <a16:creationId xmlns:a16="http://schemas.microsoft.com/office/drawing/2014/main" id="{4E2156DD-447B-9115-AF8C-5AD4D3FF8070}"/>
              </a:ext>
            </a:extLst>
          </p:cNvPr>
          <p:cNvSpPr>
            <a:spLocks noGrp="1"/>
          </p:cNvSpPr>
          <p:nvPr>
            <p:ph type="sldNum" sz="quarter" idx="12"/>
          </p:nvPr>
        </p:nvSpPr>
        <p:spPr/>
        <p:txBody>
          <a:bodyPr/>
          <a:lstStyle/>
          <a:p>
            <a:fld id="{8B761FE0-AA87-4AE6-AED3-514C8F1D44C3}" type="slidenum">
              <a:rPr lang="fr-CA" smtClean="0"/>
              <a:t>8</a:t>
            </a:fld>
            <a:endParaRPr lang="fr-CA"/>
          </a:p>
        </p:txBody>
      </p:sp>
      <p:grpSp>
        <p:nvGrpSpPr>
          <p:cNvPr id="16" name="组合 15">
            <a:extLst>
              <a:ext uri="{FF2B5EF4-FFF2-40B4-BE49-F238E27FC236}">
                <a16:creationId xmlns:a16="http://schemas.microsoft.com/office/drawing/2014/main" id="{121D9E2C-E6CE-9856-5FB3-B4A0391AEF91}"/>
              </a:ext>
            </a:extLst>
          </p:cNvPr>
          <p:cNvGrpSpPr/>
          <p:nvPr/>
        </p:nvGrpSpPr>
        <p:grpSpPr>
          <a:xfrm>
            <a:off x="971942" y="3318238"/>
            <a:ext cx="5352602" cy="3197214"/>
            <a:chOff x="5267229" y="3204150"/>
            <a:chExt cx="5352602" cy="3197214"/>
          </a:xfrm>
        </p:grpSpPr>
        <p:pic>
          <p:nvPicPr>
            <p:cNvPr id="4" name="图片 3">
              <a:extLst>
                <a:ext uri="{FF2B5EF4-FFF2-40B4-BE49-F238E27FC236}">
                  <a16:creationId xmlns:a16="http://schemas.microsoft.com/office/drawing/2014/main" id="{378603D3-B36C-CBC5-A065-B6983AC6551D}"/>
                </a:ext>
              </a:extLst>
            </p:cNvPr>
            <p:cNvPicPr>
              <a:picLocks noChangeAspect="1"/>
            </p:cNvPicPr>
            <p:nvPr/>
          </p:nvPicPr>
          <p:blipFill rotWithShape="1">
            <a:blip r:embed="rId3"/>
            <a:srcRect r="48687"/>
            <a:stretch/>
          </p:blipFill>
          <p:spPr>
            <a:xfrm>
              <a:off x="5267229" y="3204150"/>
              <a:ext cx="5352602" cy="2695951"/>
            </a:xfrm>
            <a:prstGeom prst="rect">
              <a:avLst/>
            </a:prstGeom>
          </p:spPr>
        </p:pic>
        <p:sp>
          <p:nvSpPr>
            <p:cNvPr id="15" name="文本框 14">
              <a:extLst>
                <a:ext uri="{FF2B5EF4-FFF2-40B4-BE49-F238E27FC236}">
                  <a16:creationId xmlns:a16="http://schemas.microsoft.com/office/drawing/2014/main" id="{25E3E61E-720D-4339-770D-05CFD9D5D152}"/>
                </a:ext>
              </a:extLst>
            </p:cNvPr>
            <p:cNvSpPr txBox="1"/>
            <p:nvPr/>
          </p:nvSpPr>
          <p:spPr>
            <a:xfrm>
              <a:off x="6047319" y="5755033"/>
              <a:ext cx="4307528" cy="646331"/>
            </a:xfrm>
            <a:prstGeom prst="rect">
              <a:avLst/>
            </a:prstGeom>
            <a:noFill/>
          </p:spPr>
          <p:txBody>
            <a:bodyPr wrap="square" rtlCol="0">
              <a:spAutoFit/>
            </a:bodyPr>
            <a:lstStyle/>
            <a:p>
              <a:r>
                <a:rPr lang="en-US" dirty="0"/>
                <a:t>Illustration of communication between a Tx and a Rx</a:t>
              </a:r>
              <a:endParaRPr lang="fr-CA" dirty="0"/>
            </a:p>
          </p:txBody>
        </p:sp>
      </p:grpSp>
      <p:grpSp>
        <p:nvGrpSpPr>
          <p:cNvPr id="12" name="组合 11">
            <a:extLst>
              <a:ext uri="{FF2B5EF4-FFF2-40B4-BE49-F238E27FC236}">
                <a16:creationId xmlns:a16="http://schemas.microsoft.com/office/drawing/2014/main" id="{987D793E-C42A-3C30-0756-DDFBDA43B006}"/>
              </a:ext>
            </a:extLst>
          </p:cNvPr>
          <p:cNvGrpSpPr/>
          <p:nvPr/>
        </p:nvGrpSpPr>
        <p:grpSpPr>
          <a:xfrm>
            <a:off x="7314028" y="3168908"/>
            <a:ext cx="4675095" cy="3608184"/>
            <a:chOff x="1291364" y="3307749"/>
            <a:chExt cx="4675095" cy="3608184"/>
          </a:xfrm>
        </p:grpSpPr>
        <p:pic>
          <p:nvPicPr>
            <p:cNvPr id="13" name="图片 12">
              <a:extLst>
                <a:ext uri="{FF2B5EF4-FFF2-40B4-BE49-F238E27FC236}">
                  <a16:creationId xmlns:a16="http://schemas.microsoft.com/office/drawing/2014/main" id="{6FC468DE-D758-4E2B-87CB-779E57CBA9C0}"/>
                </a:ext>
              </a:extLst>
            </p:cNvPr>
            <p:cNvPicPr>
              <a:picLocks noChangeAspect="1"/>
            </p:cNvPicPr>
            <p:nvPr/>
          </p:nvPicPr>
          <p:blipFill>
            <a:blip r:embed="rId4"/>
            <a:stretch>
              <a:fillRect/>
            </a:stretch>
          </p:blipFill>
          <p:spPr>
            <a:xfrm>
              <a:off x="1291364" y="3307749"/>
              <a:ext cx="3414414" cy="2369943"/>
            </a:xfrm>
            <a:prstGeom prst="rect">
              <a:avLst/>
            </a:prstGeom>
          </p:spPr>
        </p:pic>
        <p:grpSp>
          <p:nvGrpSpPr>
            <p:cNvPr id="10" name="组合 9">
              <a:extLst>
                <a:ext uri="{FF2B5EF4-FFF2-40B4-BE49-F238E27FC236}">
                  <a16:creationId xmlns:a16="http://schemas.microsoft.com/office/drawing/2014/main" id="{F17A06F1-77CD-7FAB-8E7B-C91936B889E2}"/>
                </a:ext>
              </a:extLst>
            </p:cNvPr>
            <p:cNvGrpSpPr/>
            <p:nvPr/>
          </p:nvGrpSpPr>
          <p:grpSpPr>
            <a:xfrm>
              <a:off x="1837153" y="5663286"/>
              <a:ext cx="2695580" cy="923330"/>
              <a:chOff x="3911063" y="5206231"/>
              <a:chExt cx="2695580" cy="923330"/>
            </a:xfrm>
          </p:grpSpPr>
          <p:sp>
            <p:nvSpPr>
              <p:cNvPr id="2" name="椭圆 1">
                <a:extLst>
                  <a:ext uri="{FF2B5EF4-FFF2-40B4-BE49-F238E27FC236}">
                    <a16:creationId xmlns:a16="http://schemas.microsoft.com/office/drawing/2014/main" id="{F283B8D8-F7AA-1B97-92B2-B1CE4321E9E4}"/>
                  </a:ext>
                </a:extLst>
              </p:cNvPr>
              <p:cNvSpPr/>
              <p:nvPr/>
            </p:nvSpPr>
            <p:spPr>
              <a:xfrm>
                <a:off x="4016317" y="5330998"/>
                <a:ext cx="682580" cy="6825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dirty="0"/>
                  <a:t>Τ</a:t>
                </a:r>
                <a:r>
                  <a:rPr lang="en-US" altLang="zh-CN" baseline="-25000" dirty="0"/>
                  <a:t>21</a:t>
                </a:r>
                <a:r>
                  <a:rPr lang="zh-CN" altLang="en-US" dirty="0"/>
                  <a:t> </a:t>
                </a:r>
                <a:r>
                  <a:rPr lang="en-US" altLang="zh-CN" dirty="0"/>
                  <a:t>a</a:t>
                </a:r>
                <a:r>
                  <a:rPr lang="en-US" altLang="zh-CN" baseline="-25000" dirty="0"/>
                  <a:t>21</a:t>
                </a:r>
                <a:endParaRPr lang="fr-CA" baseline="-25000" dirty="0"/>
              </a:p>
            </p:txBody>
          </p:sp>
          <p:sp>
            <p:nvSpPr>
              <p:cNvPr id="3" name="椭圆 2">
                <a:extLst>
                  <a:ext uri="{FF2B5EF4-FFF2-40B4-BE49-F238E27FC236}">
                    <a16:creationId xmlns:a16="http://schemas.microsoft.com/office/drawing/2014/main" id="{9B6CCBBA-A0CF-92B4-6077-7001E4B660D6}"/>
                  </a:ext>
                </a:extLst>
              </p:cNvPr>
              <p:cNvSpPr/>
              <p:nvPr/>
            </p:nvSpPr>
            <p:spPr>
              <a:xfrm>
                <a:off x="4888860" y="5330998"/>
                <a:ext cx="682580" cy="6825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dirty="0"/>
                  <a:t>Τ</a:t>
                </a:r>
                <a:r>
                  <a:rPr lang="en-US" altLang="zh-CN" baseline="-25000" dirty="0"/>
                  <a:t>22</a:t>
                </a:r>
                <a:r>
                  <a:rPr lang="zh-CN" altLang="en-US" dirty="0"/>
                  <a:t> </a:t>
                </a:r>
                <a:r>
                  <a:rPr lang="en-US" altLang="zh-CN" dirty="0"/>
                  <a:t>a</a:t>
                </a:r>
                <a:r>
                  <a:rPr lang="en-US" altLang="zh-CN" baseline="-25000" dirty="0"/>
                  <a:t>22</a:t>
                </a:r>
                <a:endParaRPr lang="fr-CA" baseline="-25000" dirty="0"/>
              </a:p>
            </p:txBody>
          </p:sp>
          <p:sp>
            <p:nvSpPr>
              <p:cNvPr id="6" name="椭圆 5">
                <a:extLst>
                  <a:ext uri="{FF2B5EF4-FFF2-40B4-BE49-F238E27FC236}">
                    <a16:creationId xmlns:a16="http://schemas.microsoft.com/office/drawing/2014/main" id="{8EC9F1C8-33BA-DCBA-ECB1-4FC73CEEBA94}"/>
                  </a:ext>
                </a:extLst>
              </p:cNvPr>
              <p:cNvSpPr/>
              <p:nvPr/>
            </p:nvSpPr>
            <p:spPr>
              <a:xfrm>
                <a:off x="5774285" y="5348238"/>
                <a:ext cx="682580" cy="6825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dirty="0"/>
                  <a:t>Τ</a:t>
                </a:r>
                <a:r>
                  <a:rPr lang="en-US" altLang="zh-CN" baseline="-25000" dirty="0"/>
                  <a:t>23</a:t>
                </a:r>
                <a:r>
                  <a:rPr lang="zh-CN" altLang="en-US" dirty="0"/>
                  <a:t> </a:t>
                </a:r>
                <a:r>
                  <a:rPr lang="en-US" altLang="zh-CN" dirty="0"/>
                  <a:t>a</a:t>
                </a:r>
                <a:r>
                  <a:rPr lang="en-US" altLang="zh-CN" baseline="-25000" dirty="0"/>
                  <a:t>23</a:t>
                </a:r>
                <a:endParaRPr lang="fr-CA" baseline="-25000" dirty="0"/>
              </a:p>
            </p:txBody>
          </p:sp>
          <p:sp>
            <p:nvSpPr>
              <p:cNvPr id="8" name="左中括号 7">
                <a:extLst>
                  <a:ext uri="{FF2B5EF4-FFF2-40B4-BE49-F238E27FC236}">
                    <a16:creationId xmlns:a16="http://schemas.microsoft.com/office/drawing/2014/main" id="{8CC23423-F0A2-6254-33FC-033E7CFFA88F}"/>
                  </a:ext>
                </a:extLst>
              </p:cNvPr>
              <p:cNvSpPr/>
              <p:nvPr/>
            </p:nvSpPr>
            <p:spPr>
              <a:xfrm>
                <a:off x="3911063" y="5206231"/>
                <a:ext cx="45719" cy="923330"/>
              </a:xfrm>
              <a:prstGeom prst="leftBracket">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CA"/>
              </a:p>
            </p:txBody>
          </p:sp>
          <p:sp>
            <p:nvSpPr>
              <p:cNvPr id="9" name="右中括号 8">
                <a:extLst>
                  <a:ext uri="{FF2B5EF4-FFF2-40B4-BE49-F238E27FC236}">
                    <a16:creationId xmlns:a16="http://schemas.microsoft.com/office/drawing/2014/main" id="{FBC05FD0-4D4A-E890-E451-FAD8A0C5DAB1}"/>
                  </a:ext>
                </a:extLst>
              </p:cNvPr>
              <p:cNvSpPr/>
              <p:nvPr/>
            </p:nvSpPr>
            <p:spPr>
              <a:xfrm>
                <a:off x="6560924" y="5206231"/>
                <a:ext cx="45719" cy="923330"/>
              </a:xfrm>
              <a:prstGeom prst="rightBracket">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CA"/>
              </a:p>
            </p:txBody>
          </p:sp>
        </p:grpSp>
        <p:sp>
          <p:nvSpPr>
            <p:cNvPr id="17" name="文本框 16">
              <a:extLst>
                <a:ext uri="{FF2B5EF4-FFF2-40B4-BE49-F238E27FC236}">
                  <a16:creationId xmlns:a16="http://schemas.microsoft.com/office/drawing/2014/main" id="{ACD47198-858B-4A1B-6D0E-A3D9FB085A18}"/>
                </a:ext>
              </a:extLst>
            </p:cNvPr>
            <p:cNvSpPr txBox="1"/>
            <p:nvPr/>
          </p:nvSpPr>
          <p:spPr>
            <a:xfrm>
              <a:off x="1613214" y="6546601"/>
              <a:ext cx="4353245" cy="369332"/>
            </a:xfrm>
            <a:prstGeom prst="rect">
              <a:avLst/>
            </a:prstGeom>
            <a:noFill/>
          </p:spPr>
          <p:txBody>
            <a:bodyPr wrap="square" rtlCol="0">
              <a:spAutoFit/>
            </a:bodyPr>
            <a:lstStyle/>
            <a:p>
              <a:r>
                <a:rPr lang="en-US" dirty="0"/>
                <a:t>2D </a:t>
              </a:r>
              <a:r>
                <a:rPr lang="en-US" altLang="zh-CN" dirty="0"/>
                <a:t>array of time and magnitude</a:t>
              </a:r>
              <a:endParaRPr lang="fr-CA" dirty="0"/>
            </a:p>
          </p:txBody>
        </p:sp>
      </p:grpSp>
    </p:spTree>
    <p:extLst>
      <p:ext uri="{BB962C8B-B14F-4D97-AF65-F5344CB8AC3E}">
        <p14:creationId xmlns:p14="http://schemas.microsoft.com/office/powerpoint/2010/main" val="276184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9F28C0E-4B30-51B2-C040-7B769A4A7193}"/>
              </a:ext>
            </a:extLst>
          </p:cNvPr>
          <p:cNvGrpSpPr/>
          <p:nvPr/>
        </p:nvGrpSpPr>
        <p:grpSpPr>
          <a:xfrm>
            <a:off x="3036778" y="594768"/>
            <a:ext cx="9743018" cy="6263232"/>
            <a:chOff x="479564" y="237088"/>
            <a:chExt cx="9743018" cy="6263232"/>
          </a:xfrm>
        </p:grpSpPr>
        <p:sp>
          <p:nvSpPr>
            <p:cNvPr id="27" name="文本框 26">
              <a:extLst>
                <a:ext uri="{FF2B5EF4-FFF2-40B4-BE49-F238E27FC236}">
                  <a16:creationId xmlns:a16="http://schemas.microsoft.com/office/drawing/2014/main" id="{412B4C09-93C5-55DB-8C38-2EC1B1EB50DD}"/>
                </a:ext>
              </a:extLst>
            </p:cNvPr>
            <p:cNvSpPr txBox="1"/>
            <p:nvPr/>
          </p:nvSpPr>
          <p:spPr>
            <a:xfrm>
              <a:off x="6925458" y="2017507"/>
              <a:ext cx="3297124" cy="369332"/>
            </a:xfrm>
            <a:prstGeom prst="rect">
              <a:avLst/>
            </a:prstGeom>
            <a:noFill/>
          </p:spPr>
          <p:txBody>
            <a:bodyPr wrap="square" rtlCol="0">
              <a:spAutoFit/>
            </a:bodyPr>
            <a:lstStyle/>
            <a:p>
              <a:r>
                <a:rPr lang="fr-CA" dirty="0">
                  <a:latin typeface="Times New Roman" panose="02020603050405020304" pitchFamily="18" charset="0"/>
                  <a:cs typeface="Times New Roman" panose="02020603050405020304" pitchFamily="18" charset="0"/>
                </a:rPr>
                <a:t>Dataset X: T </a:t>
              </a:r>
              <a:r>
                <a:rPr lang="en-US" altLang="zh-CN" dirty="0">
                  <a:latin typeface="Times New Roman" panose="02020603050405020304" pitchFamily="18" charset="0"/>
                  <a:cs typeface="Times New Roman" panose="02020603050405020304" pitchFamily="18" charset="0"/>
                </a:rPr>
                <a:t>×</a:t>
              </a:r>
              <a:r>
                <a:rPr lang="fr-CA" dirty="0">
                  <a:latin typeface="Times New Roman" panose="02020603050405020304" pitchFamily="18" charset="0"/>
                  <a:cs typeface="Times New Roman" panose="02020603050405020304" pitchFamily="18" charset="0"/>
                </a:rPr>
                <a:t> (R*(M*2))</a:t>
              </a:r>
            </a:p>
          </p:txBody>
        </p:sp>
        <p:grpSp>
          <p:nvGrpSpPr>
            <p:cNvPr id="1047" name="组合 1046">
              <a:extLst>
                <a:ext uri="{FF2B5EF4-FFF2-40B4-BE49-F238E27FC236}">
                  <a16:creationId xmlns:a16="http://schemas.microsoft.com/office/drawing/2014/main" id="{06F6EB05-928E-DC70-C4FA-738BD659D553}"/>
                </a:ext>
              </a:extLst>
            </p:cNvPr>
            <p:cNvGrpSpPr/>
            <p:nvPr/>
          </p:nvGrpSpPr>
          <p:grpSpPr>
            <a:xfrm>
              <a:off x="479564" y="237088"/>
              <a:ext cx="7025683" cy="6263232"/>
              <a:chOff x="479564" y="269285"/>
              <a:chExt cx="7025683" cy="6263232"/>
            </a:xfrm>
          </p:grpSpPr>
          <p:grpSp>
            <p:nvGrpSpPr>
              <p:cNvPr id="11" name="组合 10">
                <a:extLst>
                  <a:ext uri="{FF2B5EF4-FFF2-40B4-BE49-F238E27FC236}">
                    <a16:creationId xmlns:a16="http://schemas.microsoft.com/office/drawing/2014/main" id="{2EC6188E-66CA-4DC5-18B3-0E13AA9F26E7}"/>
                  </a:ext>
                </a:extLst>
              </p:cNvPr>
              <p:cNvGrpSpPr/>
              <p:nvPr/>
            </p:nvGrpSpPr>
            <p:grpSpPr>
              <a:xfrm>
                <a:off x="479564" y="2397684"/>
                <a:ext cx="3192778" cy="2176530"/>
                <a:chOff x="1572405" y="1790163"/>
                <a:chExt cx="3192778" cy="2176530"/>
              </a:xfrm>
            </p:grpSpPr>
            <p:sp>
              <p:nvSpPr>
                <p:cNvPr id="3" name="文本框 2">
                  <a:extLst>
                    <a:ext uri="{FF2B5EF4-FFF2-40B4-BE49-F238E27FC236}">
                      <a16:creationId xmlns:a16="http://schemas.microsoft.com/office/drawing/2014/main" id="{7ED07546-7C75-F33F-1BD1-E8FBC7E84F7C}"/>
                    </a:ext>
                  </a:extLst>
                </p:cNvPr>
                <p:cNvSpPr txBox="1"/>
                <p:nvPr/>
              </p:nvSpPr>
              <p:spPr>
                <a:xfrm>
                  <a:off x="1572405" y="2632346"/>
                  <a:ext cx="507745" cy="369332"/>
                </a:xfrm>
                <a:prstGeom prst="rect">
                  <a:avLst/>
                </a:prstGeom>
                <a:noFill/>
              </p:spPr>
              <p:txBody>
                <a:bodyPr wrap="square" rtlCol="0">
                  <a:spAutoFit/>
                </a:bodyPr>
                <a:lstStyle/>
                <a:p>
                  <a:r>
                    <a:rPr lang="fr-CA" dirty="0">
                      <a:latin typeface="Times New Roman" panose="02020603050405020304" pitchFamily="18" charset="0"/>
                      <a:cs typeface="Times New Roman" panose="02020603050405020304" pitchFamily="18" charset="0"/>
                    </a:rPr>
                    <a:t>= </a:t>
                  </a:r>
                </a:p>
              </p:txBody>
            </p:sp>
            <p:grpSp>
              <p:nvGrpSpPr>
                <p:cNvPr id="10" name="组合 9">
                  <a:extLst>
                    <a:ext uri="{FF2B5EF4-FFF2-40B4-BE49-F238E27FC236}">
                      <a16:creationId xmlns:a16="http://schemas.microsoft.com/office/drawing/2014/main" id="{8BB0D0AF-6585-C371-4C0A-0705768C0944}"/>
                    </a:ext>
                  </a:extLst>
                </p:cNvPr>
                <p:cNvGrpSpPr/>
                <p:nvPr/>
              </p:nvGrpSpPr>
              <p:grpSpPr>
                <a:xfrm>
                  <a:off x="2105695" y="1790163"/>
                  <a:ext cx="2659488" cy="2176530"/>
                  <a:chOff x="2292439" y="1564783"/>
                  <a:chExt cx="2659488" cy="2176530"/>
                </a:xfrm>
              </p:grpSpPr>
              <p:sp>
                <p:nvSpPr>
                  <p:cNvPr id="2" name="双括号 1">
                    <a:extLst>
                      <a:ext uri="{FF2B5EF4-FFF2-40B4-BE49-F238E27FC236}">
                        <a16:creationId xmlns:a16="http://schemas.microsoft.com/office/drawing/2014/main" id="{3154EFFB-0C32-C996-A425-F9C2CDD385C3}"/>
                      </a:ext>
                    </a:extLst>
                  </p:cNvPr>
                  <p:cNvSpPr/>
                  <p:nvPr/>
                </p:nvSpPr>
                <p:spPr>
                  <a:xfrm>
                    <a:off x="2292439" y="1564783"/>
                    <a:ext cx="2659488" cy="2176530"/>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CA"/>
                  </a:p>
                </p:txBody>
              </p:sp>
              <p:pic>
                <p:nvPicPr>
                  <p:cNvPr id="1026" name="Picture 2" descr="ECE 429">
                    <a:extLst>
                      <a:ext uri="{FF2B5EF4-FFF2-40B4-BE49-F238E27FC236}">
                        <a16:creationId xmlns:a16="http://schemas.microsoft.com/office/drawing/2014/main" id="{7CB509D4-2380-6A4E-A8D5-AF3460AAA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690" y="1674388"/>
                    <a:ext cx="661788" cy="495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pulse response of non-causal filter ψ(z) = 6/(z + 4 + z −1 ) | Download  Scientific Diagram">
                    <a:extLst>
                      <a:ext uri="{FF2B5EF4-FFF2-40B4-BE49-F238E27FC236}">
                        <a16:creationId xmlns:a16="http://schemas.microsoft.com/office/drawing/2014/main" id="{41F210B3-B840-BFF3-9EA1-6515BD6CD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432" y="3076040"/>
                    <a:ext cx="678892" cy="5085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C140B33-D77A-A5A5-1CFB-E281986D84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9542" y="3076040"/>
                    <a:ext cx="660936" cy="49570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13241C6-0989-1BBB-B23B-9CC2AF567FCC}"/>
                      </a:ext>
                    </a:extLst>
                  </p:cNvPr>
                  <p:cNvSpPr txBox="1"/>
                  <p:nvPr/>
                </p:nvSpPr>
                <p:spPr>
                  <a:xfrm>
                    <a:off x="3520441" y="3145631"/>
                    <a:ext cx="444321" cy="369332"/>
                  </a:xfrm>
                  <a:prstGeom prst="rect">
                    <a:avLst/>
                  </a:prstGeom>
                  <a:noFill/>
                </p:spPr>
                <p:txBody>
                  <a:bodyPr wrap="square" rtlCol="0">
                    <a:spAutoFit/>
                  </a:bodyPr>
                  <a:lstStyle/>
                  <a:p>
                    <a:r>
                      <a:rPr lang="en-US" altLang="zh-CN" dirty="0"/>
                      <a:t>…</a:t>
                    </a:r>
                    <a:endParaRPr lang="fr-CA" dirty="0"/>
                  </a:p>
                </p:txBody>
              </p:sp>
              <p:sp>
                <p:nvSpPr>
                  <p:cNvPr id="8" name="文本框 7">
                    <a:extLst>
                      <a:ext uri="{FF2B5EF4-FFF2-40B4-BE49-F238E27FC236}">
                        <a16:creationId xmlns:a16="http://schemas.microsoft.com/office/drawing/2014/main" id="{72F1C536-1ED5-8659-75DB-4C3539BCD653}"/>
                      </a:ext>
                    </a:extLst>
                  </p:cNvPr>
                  <p:cNvSpPr txBox="1"/>
                  <p:nvPr/>
                </p:nvSpPr>
                <p:spPr>
                  <a:xfrm rot="2076893">
                    <a:off x="3520443" y="2406966"/>
                    <a:ext cx="444321" cy="369332"/>
                  </a:xfrm>
                  <a:prstGeom prst="rect">
                    <a:avLst/>
                  </a:prstGeom>
                  <a:noFill/>
                </p:spPr>
                <p:txBody>
                  <a:bodyPr wrap="square" rtlCol="0">
                    <a:spAutoFit/>
                  </a:bodyPr>
                  <a:lstStyle/>
                  <a:p>
                    <a:r>
                      <a:rPr lang="en-US" altLang="zh-CN" dirty="0"/>
                      <a:t>…</a:t>
                    </a:r>
                    <a:endParaRPr lang="fr-CA" dirty="0"/>
                  </a:p>
                </p:txBody>
              </p:sp>
              <p:sp>
                <p:nvSpPr>
                  <p:cNvPr id="9" name="文本框 8">
                    <a:extLst>
                      <a:ext uri="{FF2B5EF4-FFF2-40B4-BE49-F238E27FC236}">
                        <a16:creationId xmlns:a16="http://schemas.microsoft.com/office/drawing/2014/main" id="{BAA6B680-EF04-7F11-CFD9-20442886F06B}"/>
                      </a:ext>
                    </a:extLst>
                  </p:cNvPr>
                  <p:cNvSpPr txBox="1"/>
                  <p:nvPr/>
                </p:nvSpPr>
                <p:spPr>
                  <a:xfrm>
                    <a:off x="4277716" y="1800758"/>
                    <a:ext cx="444321" cy="369332"/>
                  </a:xfrm>
                  <a:prstGeom prst="rect">
                    <a:avLst/>
                  </a:prstGeom>
                  <a:noFill/>
                </p:spPr>
                <p:txBody>
                  <a:bodyPr wrap="square" rtlCol="0">
                    <a:spAutoFit/>
                  </a:bodyPr>
                  <a:lstStyle/>
                  <a:p>
                    <a:r>
                      <a:rPr lang="en-US" altLang="zh-CN" dirty="0"/>
                      <a:t>…</a:t>
                    </a:r>
                    <a:endParaRPr lang="fr-CA" dirty="0"/>
                  </a:p>
                </p:txBody>
              </p:sp>
            </p:grpSp>
          </p:grpSp>
          <p:grpSp>
            <p:nvGrpSpPr>
              <p:cNvPr id="31" name="组合 30">
                <a:extLst>
                  <a:ext uri="{FF2B5EF4-FFF2-40B4-BE49-F238E27FC236}">
                    <a16:creationId xmlns:a16="http://schemas.microsoft.com/office/drawing/2014/main" id="{CF96FC14-3CF9-4382-61C4-17E215201044}"/>
                  </a:ext>
                </a:extLst>
              </p:cNvPr>
              <p:cNvGrpSpPr/>
              <p:nvPr/>
            </p:nvGrpSpPr>
            <p:grpSpPr>
              <a:xfrm>
                <a:off x="1696878" y="269285"/>
                <a:ext cx="4185632" cy="1477213"/>
                <a:chOff x="3802574" y="95139"/>
                <a:chExt cx="4185632" cy="1477213"/>
              </a:xfrm>
            </p:grpSpPr>
            <p:grpSp>
              <p:nvGrpSpPr>
                <p:cNvPr id="23" name="组合 22">
                  <a:extLst>
                    <a:ext uri="{FF2B5EF4-FFF2-40B4-BE49-F238E27FC236}">
                      <a16:creationId xmlns:a16="http://schemas.microsoft.com/office/drawing/2014/main" id="{F3B20B7D-C662-6E18-7FA2-26F8A7C4F2E6}"/>
                    </a:ext>
                  </a:extLst>
                </p:cNvPr>
                <p:cNvGrpSpPr/>
                <p:nvPr/>
              </p:nvGrpSpPr>
              <p:grpSpPr>
                <a:xfrm>
                  <a:off x="3802574" y="703028"/>
                  <a:ext cx="3970987" cy="869324"/>
                  <a:chOff x="5512159" y="1445849"/>
                  <a:chExt cx="3970987" cy="869324"/>
                </a:xfrm>
              </p:grpSpPr>
              <p:sp>
                <p:nvSpPr>
                  <p:cNvPr id="5" name="椭圆 4">
                    <a:extLst>
                      <a:ext uri="{FF2B5EF4-FFF2-40B4-BE49-F238E27FC236}">
                        <a16:creationId xmlns:a16="http://schemas.microsoft.com/office/drawing/2014/main" id="{8510C33A-2E30-0F02-149D-5FD74D9E15EF}"/>
                      </a:ext>
                    </a:extLst>
                  </p:cNvPr>
                  <p:cNvSpPr/>
                  <p:nvPr/>
                </p:nvSpPr>
                <p:spPr>
                  <a:xfrm>
                    <a:off x="5673145" y="1545466"/>
                    <a:ext cx="682580" cy="6825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dirty="0"/>
                      <a:t>Τ</a:t>
                    </a:r>
                    <a:r>
                      <a:rPr lang="en-US" altLang="zh-CN" baseline="-25000" dirty="0"/>
                      <a:t>11</a:t>
                    </a:r>
                    <a:r>
                      <a:rPr lang="zh-CN" altLang="en-US" dirty="0"/>
                      <a:t> </a:t>
                    </a:r>
                    <a:r>
                      <a:rPr lang="en-US" altLang="zh-CN" dirty="0"/>
                      <a:t>a</a:t>
                    </a:r>
                    <a:r>
                      <a:rPr lang="en-US" altLang="zh-CN" baseline="-25000" dirty="0"/>
                      <a:t>11</a:t>
                    </a:r>
                    <a:endParaRPr lang="fr-CA" baseline="-25000" dirty="0"/>
                  </a:p>
                </p:txBody>
              </p:sp>
              <p:sp>
                <p:nvSpPr>
                  <p:cNvPr id="6" name="椭圆 5">
                    <a:extLst>
                      <a:ext uri="{FF2B5EF4-FFF2-40B4-BE49-F238E27FC236}">
                        <a16:creationId xmlns:a16="http://schemas.microsoft.com/office/drawing/2014/main" id="{FCA7210E-EFD8-9443-DDC2-1B9D79D3A427}"/>
                      </a:ext>
                    </a:extLst>
                  </p:cNvPr>
                  <p:cNvSpPr/>
                  <p:nvPr/>
                </p:nvSpPr>
                <p:spPr>
                  <a:xfrm>
                    <a:off x="6545688" y="1560213"/>
                    <a:ext cx="682580" cy="6825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dirty="0"/>
                      <a:t>Τ</a:t>
                    </a:r>
                    <a:r>
                      <a:rPr lang="en-US" altLang="zh-CN" baseline="-25000" dirty="0"/>
                      <a:t>12</a:t>
                    </a:r>
                    <a:r>
                      <a:rPr lang="zh-CN" altLang="en-US" dirty="0"/>
                      <a:t> </a:t>
                    </a:r>
                    <a:r>
                      <a:rPr lang="en-US" altLang="zh-CN" dirty="0"/>
                      <a:t>a</a:t>
                    </a:r>
                    <a:r>
                      <a:rPr lang="en-US" altLang="zh-CN" baseline="-25000" dirty="0"/>
                      <a:t>12</a:t>
                    </a:r>
                    <a:endParaRPr lang="fr-CA" baseline="-25000" dirty="0"/>
                  </a:p>
                </p:txBody>
              </p:sp>
              <p:sp>
                <p:nvSpPr>
                  <p:cNvPr id="17" name="椭圆 16">
                    <a:extLst>
                      <a:ext uri="{FF2B5EF4-FFF2-40B4-BE49-F238E27FC236}">
                        <a16:creationId xmlns:a16="http://schemas.microsoft.com/office/drawing/2014/main" id="{D46166D1-19F9-1ACB-368E-F08A08BFC947}"/>
                      </a:ext>
                    </a:extLst>
                  </p:cNvPr>
                  <p:cNvSpPr/>
                  <p:nvPr/>
                </p:nvSpPr>
                <p:spPr>
                  <a:xfrm>
                    <a:off x="7431113" y="1562706"/>
                    <a:ext cx="682580" cy="6825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p>
                  <a:p>
                    <a:pPr algn="ctr"/>
                    <a:r>
                      <a:rPr lang="en-US" altLang="zh-CN" dirty="0"/>
                      <a:t>0</a:t>
                    </a:r>
                  </a:p>
                </p:txBody>
              </p:sp>
              <p:sp>
                <p:nvSpPr>
                  <p:cNvPr id="18" name="椭圆 17">
                    <a:extLst>
                      <a:ext uri="{FF2B5EF4-FFF2-40B4-BE49-F238E27FC236}">
                        <a16:creationId xmlns:a16="http://schemas.microsoft.com/office/drawing/2014/main" id="{A3ED7C0F-B34B-4156-38E8-42F148D7B66C}"/>
                      </a:ext>
                    </a:extLst>
                  </p:cNvPr>
                  <p:cNvSpPr/>
                  <p:nvPr/>
                </p:nvSpPr>
                <p:spPr>
                  <a:xfrm>
                    <a:off x="8800566" y="1545466"/>
                    <a:ext cx="682580" cy="6825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p>
                  <a:p>
                    <a:pPr algn="ctr"/>
                    <a:r>
                      <a:rPr lang="en-US" altLang="zh-CN" dirty="0"/>
                      <a:t>0</a:t>
                    </a:r>
                  </a:p>
                </p:txBody>
              </p:sp>
              <p:sp>
                <p:nvSpPr>
                  <p:cNvPr id="21" name="文本框 20">
                    <a:extLst>
                      <a:ext uri="{FF2B5EF4-FFF2-40B4-BE49-F238E27FC236}">
                        <a16:creationId xmlns:a16="http://schemas.microsoft.com/office/drawing/2014/main" id="{01A5894A-C321-EDBB-BAFA-3702B6898AFE}"/>
                      </a:ext>
                    </a:extLst>
                  </p:cNvPr>
                  <p:cNvSpPr txBox="1"/>
                  <p:nvPr/>
                </p:nvSpPr>
                <p:spPr>
                  <a:xfrm>
                    <a:off x="8295927" y="1760043"/>
                    <a:ext cx="444321" cy="369332"/>
                  </a:xfrm>
                  <a:prstGeom prst="rect">
                    <a:avLst/>
                  </a:prstGeom>
                  <a:noFill/>
                </p:spPr>
                <p:txBody>
                  <a:bodyPr wrap="square" rtlCol="0">
                    <a:spAutoFit/>
                  </a:bodyPr>
                  <a:lstStyle/>
                  <a:p>
                    <a:r>
                      <a:rPr lang="en-US" altLang="zh-CN" dirty="0"/>
                      <a:t>…</a:t>
                    </a:r>
                    <a:endParaRPr lang="fr-CA" dirty="0"/>
                  </a:p>
                </p:txBody>
              </p:sp>
              <p:sp>
                <p:nvSpPr>
                  <p:cNvPr id="22" name="矩形: 圆角 21">
                    <a:extLst>
                      <a:ext uri="{FF2B5EF4-FFF2-40B4-BE49-F238E27FC236}">
                        <a16:creationId xmlns:a16="http://schemas.microsoft.com/office/drawing/2014/main" id="{274FBFB9-8872-D2F8-797D-AFBF090699B8}"/>
                      </a:ext>
                    </a:extLst>
                  </p:cNvPr>
                  <p:cNvSpPr/>
                  <p:nvPr/>
                </p:nvSpPr>
                <p:spPr>
                  <a:xfrm>
                    <a:off x="5512159" y="1445849"/>
                    <a:ext cx="1764863" cy="869324"/>
                  </a:xfrm>
                  <a:prstGeom prst="round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dirty="0"/>
                  </a:p>
                </p:txBody>
              </p:sp>
            </p:grpSp>
            <p:sp>
              <p:nvSpPr>
                <p:cNvPr id="29" name="文本框 28">
                  <a:extLst>
                    <a:ext uri="{FF2B5EF4-FFF2-40B4-BE49-F238E27FC236}">
                      <a16:creationId xmlns:a16="http://schemas.microsoft.com/office/drawing/2014/main" id="{E5849036-6D67-EE34-34A7-ABFEA325B2C3}"/>
                    </a:ext>
                  </a:extLst>
                </p:cNvPr>
                <p:cNvSpPr txBox="1"/>
                <p:nvPr/>
              </p:nvSpPr>
              <p:spPr>
                <a:xfrm>
                  <a:off x="5400910" y="95139"/>
                  <a:ext cx="150109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Max length M</a:t>
                  </a:r>
                  <a:endParaRPr lang="fr-CA" dirty="0">
                    <a:latin typeface="Times New Roman" panose="02020603050405020304" pitchFamily="18" charset="0"/>
                    <a:cs typeface="Times New Roman" panose="02020603050405020304" pitchFamily="18" charset="0"/>
                  </a:endParaRPr>
                </a:p>
              </p:txBody>
            </p:sp>
            <p:sp>
              <p:nvSpPr>
                <p:cNvPr id="30" name="左大括号 29">
                  <a:extLst>
                    <a:ext uri="{FF2B5EF4-FFF2-40B4-BE49-F238E27FC236}">
                      <a16:creationId xmlns:a16="http://schemas.microsoft.com/office/drawing/2014/main" id="{1FC73122-E856-2C55-00E1-DA36D55465D0}"/>
                    </a:ext>
                  </a:extLst>
                </p:cNvPr>
                <p:cNvSpPr/>
                <p:nvPr/>
              </p:nvSpPr>
              <p:spPr>
                <a:xfrm rot="5400000">
                  <a:off x="5779975" y="-1531154"/>
                  <a:ext cx="343433" cy="407302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CA"/>
                </a:p>
              </p:txBody>
            </p:sp>
          </p:grpSp>
          <p:grpSp>
            <p:nvGrpSpPr>
              <p:cNvPr id="43" name="组合 42">
                <a:extLst>
                  <a:ext uri="{FF2B5EF4-FFF2-40B4-BE49-F238E27FC236}">
                    <a16:creationId xmlns:a16="http://schemas.microsoft.com/office/drawing/2014/main" id="{CF5E160E-F6F3-46BD-84C8-2BB215B5D79D}"/>
                  </a:ext>
                </a:extLst>
              </p:cNvPr>
              <p:cNvGrpSpPr/>
              <p:nvPr/>
            </p:nvGrpSpPr>
            <p:grpSpPr>
              <a:xfrm>
                <a:off x="2824544" y="3760757"/>
                <a:ext cx="4680703" cy="2771760"/>
                <a:chOff x="2824544" y="3760757"/>
                <a:chExt cx="4680703" cy="2771760"/>
              </a:xfrm>
            </p:grpSpPr>
            <p:grpSp>
              <p:nvGrpSpPr>
                <p:cNvPr id="33" name="组合 32">
                  <a:extLst>
                    <a:ext uri="{FF2B5EF4-FFF2-40B4-BE49-F238E27FC236}">
                      <a16:creationId xmlns:a16="http://schemas.microsoft.com/office/drawing/2014/main" id="{9578CD9F-AA6F-E750-91DA-EDB0DCE8E93F}"/>
                    </a:ext>
                  </a:extLst>
                </p:cNvPr>
                <p:cNvGrpSpPr/>
                <p:nvPr/>
              </p:nvGrpSpPr>
              <p:grpSpPr>
                <a:xfrm>
                  <a:off x="3375917" y="5033063"/>
                  <a:ext cx="4129330" cy="1499454"/>
                  <a:chOff x="3240967" y="5027189"/>
                  <a:chExt cx="4129330" cy="1499454"/>
                </a:xfrm>
              </p:grpSpPr>
              <p:grpSp>
                <p:nvGrpSpPr>
                  <p:cNvPr id="26" name="组合 25">
                    <a:extLst>
                      <a:ext uri="{FF2B5EF4-FFF2-40B4-BE49-F238E27FC236}">
                        <a16:creationId xmlns:a16="http://schemas.microsoft.com/office/drawing/2014/main" id="{AECEC30C-8BC3-BDC8-EB16-A6F51559BE2B}"/>
                      </a:ext>
                    </a:extLst>
                  </p:cNvPr>
                  <p:cNvGrpSpPr/>
                  <p:nvPr/>
                </p:nvGrpSpPr>
                <p:grpSpPr>
                  <a:xfrm>
                    <a:off x="3240967" y="5027189"/>
                    <a:ext cx="4002326" cy="869324"/>
                    <a:chOff x="5528045" y="2289218"/>
                    <a:chExt cx="4002326" cy="869324"/>
                  </a:xfrm>
                </p:grpSpPr>
                <p:sp>
                  <p:nvSpPr>
                    <p:cNvPr id="12" name="椭圆 11">
                      <a:extLst>
                        <a:ext uri="{FF2B5EF4-FFF2-40B4-BE49-F238E27FC236}">
                          <a16:creationId xmlns:a16="http://schemas.microsoft.com/office/drawing/2014/main" id="{9FE5077D-7524-2F7B-6BB0-A8EEC332FB2F}"/>
                        </a:ext>
                      </a:extLst>
                    </p:cNvPr>
                    <p:cNvSpPr/>
                    <p:nvPr/>
                  </p:nvSpPr>
                  <p:spPr>
                    <a:xfrm>
                      <a:off x="5673145" y="2365350"/>
                      <a:ext cx="682580" cy="6825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dirty="0"/>
                        <a:t>Τ</a:t>
                      </a:r>
                      <a:r>
                        <a:rPr lang="en-US" altLang="zh-CN" baseline="-25000" dirty="0"/>
                        <a:t>21</a:t>
                      </a:r>
                      <a:r>
                        <a:rPr lang="zh-CN" altLang="en-US" dirty="0"/>
                        <a:t> </a:t>
                      </a:r>
                      <a:r>
                        <a:rPr lang="en-US" altLang="zh-CN" dirty="0"/>
                        <a:t>a</a:t>
                      </a:r>
                      <a:r>
                        <a:rPr lang="en-US" altLang="zh-CN" baseline="-25000" dirty="0"/>
                        <a:t>21</a:t>
                      </a:r>
                      <a:endParaRPr lang="fr-CA" baseline="-25000" dirty="0"/>
                    </a:p>
                  </p:txBody>
                </p:sp>
                <p:sp>
                  <p:nvSpPr>
                    <p:cNvPr id="13" name="椭圆 12">
                      <a:extLst>
                        <a:ext uri="{FF2B5EF4-FFF2-40B4-BE49-F238E27FC236}">
                          <a16:creationId xmlns:a16="http://schemas.microsoft.com/office/drawing/2014/main" id="{A9591625-AA15-013C-0E00-4938845110DA}"/>
                        </a:ext>
                      </a:extLst>
                    </p:cNvPr>
                    <p:cNvSpPr/>
                    <p:nvPr/>
                  </p:nvSpPr>
                  <p:spPr>
                    <a:xfrm>
                      <a:off x="6545688" y="2365350"/>
                      <a:ext cx="682580" cy="6825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dirty="0"/>
                        <a:t>Τ</a:t>
                      </a:r>
                      <a:r>
                        <a:rPr lang="en-US" altLang="zh-CN" baseline="-25000" dirty="0"/>
                        <a:t>22</a:t>
                      </a:r>
                      <a:r>
                        <a:rPr lang="zh-CN" altLang="en-US" dirty="0"/>
                        <a:t> </a:t>
                      </a:r>
                      <a:r>
                        <a:rPr lang="en-US" altLang="zh-CN" dirty="0"/>
                        <a:t>a</a:t>
                      </a:r>
                      <a:r>
                        <a:rPr lang="en-US" altLang="zh-CN" baseline="-25000" dirty="0"/>
                        <a:t>22</a:t>
                      </a:r>
                      <a:endParaRPr lang="fr-CA" baseline="-25000" dirty="0"/>
                    </a:p>
                  </p:txBody>
                </p:sp>
                <p:sp>
                  <p:nvSpPr>
                    <p:cNvPr id="14" name="椭圆 13">
                      <a:extLst>
                        <a:ext uri="{FF2B5EF4-FFF2-40B4-BE49-F238E27FC236}">
                          <a16:creationId xmlns:a16="http://schemas.microsoft.com/office/drawing/2014/main" id="{638CD329-AF57-2FC3-3BED-94EFAC8E4579}"/>
                        </a:ext>
                      </a:extLst>
                    </p:cNvPr>
                    <p:cNvSpPr/>
                    <p:nvPr/>
                  </p:nvSpPr>
                  <p:spPr>
                    <a:xfrm>
                      <a:off x="7431113" y="2382590"/>
                      <a:ext cx="682580" cy="6825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dirty="0"/>
                        <a:t>Τ</a:t>
                      </a:r>
                      <a:r>
                        <a:rPr lang="en-US" altLang="zh-CN" baseline="-25000" dirty="0"/>
                        <a:t>23</a:t>
                      </a:r>
                      <a:r>
                        <a:rPr lang="zh-CN" altLang="en-US" dirty="0"/>
                        <a:t> </a:t>
                      </a:r>
                      <a:r>
                        <a:rPr lang="en-US" altLang="zh-CN" dirty="0"/>
                        <a:t>a</a:t>
                      </a:r>
                      <a:r>
                        <a:rPr lang="en-US" altLang="zh-CN" baseline="-25000" dirty="0"/>
                        <a:t>23</a:t>
                      </a:r>
                      <a:endParaRPr lang="fr-CA" baseline="-25000" dirty="0"/>
                    </a:p>
                  </p:txBody>
                </p:sp>
                <p:sp>
                  <p:nvSpPr>
                    <p:cNvPr id="19" name="椭圆 18">
                      <a:extLst>
                        <a:ext uri="{FF2B5EF4-FFF2-40B4-BE49-F238E27FC236}">
                          <a16:creationId xmlns:a16="http://schemas.microsoft.com/office/drawing/2014/main" id="{CB927E2C-493D-D941-6647-31F4AAF241C1}"/>
                        </a:ext>
                      </a:extLst>
                    </p:cNvPr>
                    <p:cNvSpPr/>
                    <p:nvPr/>
                  </p:nvSpPr>
                  <p:spPr>
                    <a:xfrm>
                      <a:off x="8847791" y="2350394"/>
                      <a:ext cx="682580" cy="6825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p>
                    <a:p>
                      <a:pPr algn="ctr"/>
                      <a:r>
                        <a:rPr lang="en-US" altLang="zh-CN" dirty="0"/>
                        <a:t>0</a:t>
                      </a:r>
                    </a:p>
                  </p:txBody>
                </p:sp>
                <p:sp>
                  <p:nvSpPr>
                    <p:cNvPr id="20" name="文本框 19">
                      <a:extLst>
                        <a:ext uri="{FF2B5EF4-FFF2-40B4-BE49-F238E27FC236}">
                          <a16:creationId xmlns:a16="http://schemas.microsoft.com/office/drawing/2014/main" id="{B41F5B72-ADA9-61F5-F7AF-6B558C1D1750}"/>
                        </a:ext>
                      </a:extLst>
                    </p:cNvPr>
                    <p:cNvSpPr txBox="1"/>
                    <p:nvPr/>
                  </p:nvSpPr>
                  <p:spPr>
                    <a:xfrm>
                      <a:off x="8295928" y="2550016"/>
                      <a:ext cx="444321" cy="369332"/>
                    </a:xfrm>
                    <a:prstGeom prst="rect">
                      <a:avLst/>
                    </a:prstGeom>
                    <a:noFill/>
                  </p:spPr>
                  <p:txBody>
                    <a:bodyPr wrap="square" rtlCol="0">
                      <a:spAutoFit/>
                    </a:bodyPr>
                    <a:lstStyle/>
                    <a:p>
                      <a:r>
                        <a:rPr lang="en-US" altLang="zh-CN" dirty="0"/>
                        <a:t>…</a:t>
                      </a:r>
                      <a:endParaRPr lang="fr-CA" dirty="0"/>
                    </a:p>
                  </p:txBody>
                </p:sp>
                <p:sp>
                  <p:nvSpPr>
                    <p:cNvPr id="25" name="矩形: 圆角 24">
                      <a:extLst>
                        <a:ext uri="{FF2B5EF4-FFF2-40B4-BE49-F238E27FC236}">
                          <a16:creationId xmlns:a16="http://schemas.microsoft.com/office/drawing/2014/main" id="{15DFB9F9-911B-0DE9-B928-D7F9DBEA62AC}"/>
                        </a:ext>
                      </a:extLst>
                    </p:cNvPr>
                    <p:cNvSpPr/>
                    <p:nvPr/>
                  </p:nvSpPr>
                  <p:spPr>
                    <a:xfrm>
                      <a:off x="5528045" y="2289218"/>
                      <a:ext cx="2775369" cy="869324"/>
                    </a:xfrm>
                    <a:prstGeom prst="round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dirty="0"/>
                    </a:p>
                  </p:txBody>
                </p:sp>
              </p:grpSp>
              <p:sp>
                <p:nvSpPr>
                  <p:cNvPr id="28" name="左大括号 27">
                    <a:extLst>
                      <a:ext uri="{FF2B5EF4-FFF2-40B4-BE49-F238E27FC236}">
                        <a16:creationId xmlns:a16="http://schemas.microsoft.com/office/drawing/2014/main" id="{E857288A-FE05-B682-0168-B9AAF9F55DC8}"/>
                      </a:ext>
                    </a:extLst>
                  </p:cNvPr>
                  <p:cNvSpPr/>
                  <p:nvPr/>
                </p:nvSpPr>
                <p:spPr>
                  <a:xfrm rot="16200000">
                    <a:off x="5162066" y="4070283"/>
                    <a:ext cx="343433" cy="407302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CA"/>
                  </a:p>
                </p:txBody>
              </p:sp>
              <p:sp>
                <p:nvSpPr>
                  <p:cNvPr id="32" name="文本框 31">
                    <a:extLst>
                      <a:ext uri="{FF2B5EF4-FFF2-40B4-BE49-F238E27FC236}">
                        <a16:creationId xmlns:a16="http://schemas.microsoft.com/office/drawing/2014/main" id="{AACE65AD-7E07-07C4-5121-0C7E4E481317}"/>
                      </a:ext>
                    </a:extLst>
                  </p:cNvPr>
                  <p:cNvSpPr txBox="1"/>
                  <p:nvPr/>
                </p:nvSpPr>
                <p:spPr>
                  <a:xfrm>
                    <a:off x="4671107" y="6157311"/>
                    <a:ext cx="150109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Max length M</a:t>
                    </a:r>
                    <a:endParaRPr lang="fr-CA" dirty="0">
                      <a:latin typeface="Times New Roman" panose="02020603050405020304" pitchFamily="18" charset="0"/>
                      <a:cs typeface="Times New Roman" panose="02020603050405020304" pitchFamily="18" charset="0"/>
                    </a:endParaRPr>
                  </a:p>
                </p:txBody>
              </p:sp>
            </p:grpSp>
            <p:sp>
              <p:nvSpPr>
                <p:cNvPr id="15" name="椭圆 14">
                  <a:extLst>
                    <a:ext uri="{FF2B5EF4-FFF2-40B4-BE49-F238E27FC236}">
                      <a16:creationId xmlns:a16="http://schemas.microsoft.com/office/drawing/2014/main" id="{867A5D82-DAC2-8653-8E44-E52C0CF541A4}"/>
                    </a:ext>
                  </a:extLst>
                </p:cNvPr>
                <p:cNvSpPr/>
                <p:nvPr/>
              </p:nvSpPr>
              <p:spPr>
                <a:xfrm>
                  <a:off x="2824544" y="3760757"/>
                  <a:ext cx="791495" cy="79149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24" name="直接连接符 23">
                  <a:extLst>
                    <a:ext uri="{FF2B5EF4-FFF2-40B4-BE49-F238E27FC236}">
                      <a16:creationId xmlns:a16="http://schemas.microsoft.com/office/drawing/2014/main" id="{B195BC18-6493-3CDC-313F-AACBEF640087}"/>
                    </a:ext>
                  </a:extLst>
                </p:cNvPr>
                <p:cNvCxnSpPr>
                  <a:cxnSpLocks/>
                  <a:stCxn id="15" idx="4"/>
                  <a:endCxn id="25" idx="1"/>
                </p:cNvCxnSpPr>
                <p:nvPr/>
              </p:nvCxnSpPr>
              <p:spPr>
                <a:xfrm>
                  <a:off x="3220292" y="4552252"/>
                  <a:ext cx="155625" cy="915473"/>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1DA7D863-1064-DB67-3C2B-D648080F1274}"/>
                    </a:ext>
                  </a:extLst>
                </p:cNvPr>
                <p:cNvCxnSpPr>
                  <a:cxnSpLocks/>
                  <a:stCxn id="15" idx="6"/>
                  <a:endCxn id="25" idx="0"/>
                </p:cNvCxnSpPr>
                <p:nvPr/>
              </p:nvCxnSpPr>
              <p:spPr>
                <a:xfrm>
                  <a:off x="3616039" y="4156505"/>
                  <a:ext cx="1147563" cy="876558"/>
                </a:xfrm>
                <a:prstGeom prst="line">
                  <a:avLst/>
                </a:prstGeom>
              </p:spPr>
              <p:style>
                <a:lnRef idx="1">
                  <a:schemeClr val="dk1"/>
                </a:lnRef>
                <a:fillRef idx="0">
                  <a:schemeClr val="dk1"/>
                </a:fillRef>
                <a:effectRef idx="0">
                  <a:schemeClr val="dk1"/>
                </a:effectRef>
                <a:fontRef idx="minor">
                  <a:schemeClr val="tx1"/>
                </a:fontRef>
              </p:style>
            </p:cxnSp>
          </p:grpSp>
          <p:sp>
            <p:nvSpPr>
              <p:cNvPr id="38" name="椭圆 37">
                <a:extLst>
                  <a:ext uri="{FF2B5EF4-FFF2-40B4-BE49-F238E27FC236}">
                    <a16:creationId xmlns:a16="http://schemas.microsoft.com/office/drawing/2014/main" id="{916E6FD1-BE6E-8770-68BC-8E23405842B0}"/>
                  </a:ext>
                </a:extLst>
              </p:cNvPr>
              <p:cNvSpPr/>
              <p:nvPr/>
            </p:nvSpPr>
            <p:spPr>
              <a:xfrm>
                <a:off x="1138326" y="2354860"/>
                <a:ext cx="791495" cy="79149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40" name="直接连接符 39">
                <a:extLst>
                  <a:ext uri="{FF2B5EF4-FFF2-40B4-BE49-F238E27FC236}">
                    <a16:creationId xmlns:a16="http://schemas.microsoft.com/office/drawing/2014/main" id="{DDF1ADE5-CB73-E1D3-56A2-F785B6558F7F}"/>
                  </a:ext>
                </a:extLst>
              </p:cNvPr>
              <p:cNvCxnSpPr>
                <a:cxnSpLocks/>
                <a:stCxn id="38" idx="1"/>
                <a:endCxn id="22" idx="1"/>
              </p:cNvCxnSpPr>
              <p:nvPr/>
            </p:nvCxnSpPr>
            <p:spPr>
              <a:xfrm flipV="1">
                <a:off x="1254238" y="1311836"/>
                <a:ext cx="442640" cy="1158936"/>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20D95CB5-77D9-BB1A-2CAC-7684CCB5A98B}"/>
                  </a:ext>
                </a:extLst>
              </p:cNvPr>
              <p:cNvCxnSpPr>
                <a:cxnSpLocks/>
                <a:stCxn id="38" idx="6"/>
                <a:endCxn id="22" idx="2"/>
              </p:cNvCxnSpPr>
              <p:nvPr/>
            </p:nvCxnSpPr>
            <p:spPr>
              <a:xfrm flipV="1">
                <a:off x="1929821" y="1746498"/>
                <a:ext cx="649489" cy="1004110"/>
              </a:xfrm>
              <a:prstGeom prst="line">
                <a:avLst/>
              </a:prstGeom>
            </p:spPr>
            <p:style>
              <a:lnRef idx="1">
                <a:schemeClr val="dk1"/>
              </a:lnRef>
              <a:fillRef idx="0">
                <a:schemeClr val="dk1"/>
              </a:fillRef>
              <a:effectRef idx="0">
                <a:schemeClr val="dk1"/>
              </a:effectRef>
              <a:fontRef idx="minor">
                <a:schemeClr val="tx1"/>
              </a:fontRef>
            </p:style>
          </p:cxnSp>
        </p:grpSp>
        <p:sp>
          <p:nvSpPr>
            <p:cNvPr id="1080" name="箭头: 右 1079">
              <a:extLst>
                <a:ext uri="{FF2B5EF4-FFF2-40B4-BE49-F238E27FC236}">
                  <a16:creationId xmlns:a16="http://schemas.microsoft.com/office/drawing/2014/main" id="{F78A341E-D72C-05F1-B7D6-447818E1E87E}"/>
                </a:ext>
              </a:extLst>
            </p:cNvPr>
            <p:cNvSpPr/>
            <p:nvPr/>
          </p:nvSpPr>
          <p:spPr>
            <a:xfrm rot="16200000">
              <a:off x="6010362" y="4597118"/>
              <a:ext cx="1003990" cy="199247"/>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a:t>flatten</a:t>
              </a:r>
            </a:p>
          </p:txBody>
        </p:sp>
        <p:sp>
          <p:nvSpPr>
            <p:cNvPr id="1078" name="箭头: 右 1077">
              <a:extLst>
                <a:ext uri="{FF2B5EF4-FFF2-40B4-BE49-F238E27FC236}">
                  <a16:creationId xmlns:a16="http://schemas.microsoft.com/office/drawing/2014/main" id="{7EA88FAC-A222-8595-8646-514A71E69FEA}"/>
                </a:ext>
              </a:extLst>
            </p:cNvPr>
            <p:cNvSpPr/>
            <p:nvPr/>
          </p:nvSpPr>
          <p:spPr>
            <a:xfrm rot="3766732">
              <a:off x="5389959" y="2098252"/>
              <a:ext cx="880871" cy="18197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a:t>flatten</a:t>
              </a:r>
            </a:p>
          </p:txBody>
        </p:sp>
        <p:grpSp>
          <p:nvGrpSpPr>
            <p:cNvPr id="1101" name="组合 1100">
              <a:extLst>
                <a:ext uri="{FF2B5EF4-FFF2-40B4-BE49-F238E27FC236}">
                  <a16:creationId xmlns:a16="http://schemas.microsoft.com/office/drawing/2014/main" id="{0AA30FC2-A133-9982-B8D4-422A69A8B1D0}"/>
                </a:ext>
              </a:extLst>
            </p:cNvPr>
            <p:cNvGrpSpPr/>
            <p:nvPr/>
          </p:nvGrpSpPr>
          <p:grpSpPr>
            <a:xfrm>
              <a:off x="5034011" y="2389480"/>
              <a:ext cx="4327301" cy="2128153"/>
              <a:chOff x="7328079" y="2028353"/>
              <a:chExt cx="4327301" cy="2128153"/>
            </a:xfrm>
          </p:grpSpPr>
          <p:grpSp>
            <p:nvGrpSpPr>
              <p:cNvPr id="1084" name="组合 1083">
                <a:extLst>
                  <a:ext uri="{FF2B5EF4-FFF2-40B4-BE49-F238E27FC236}">
                    <a16:creationId xmlns:a16="http://schemas.microsoft.com/office/drawing/2014/main" id="{E30420BD-738F-7D66-02F7-3E1140B4A44E}"/>
                  </a:ext>
                </a:extLst>
              </p:cNvPr>
              <p:cNvGrpSpPr/>
              <p:nvPr/>
            </p:nvGrpSpPr>
            <p:grpSpPr>
              <a:xfrm>
                <a:off x="7454807" y="3448259"/>
                <a:ext cx="4082603" cy="418563"/>
                <a:chOff x="7378243" y="3986080"/>
                <a:chExt cx="4082603" cy="418563"/>
              </a:xfrm>
            </p:grpSpPr>
            <p:grpSp>
              <p:nvGrpSpPr>
                <p:cNvPr id="1063" name="组合 1062">
                  <a:extLst>
                    <a:ext uri="{FF2B5EF4-FFF2-40B4-BE49-F238E27FC236}">
                      <a16:creationId xmlns:a16="http://schemas.microsoft.com/office/drawing/2014/main" id="{9D98E444-C14C-93E9-1493-FE8E236FF07A}"/>
                    </a:ext>
                  </a:extLst>
                </p:cNvPr>
                <p:cNvGrpSpPr/>
                <p:nvPr/>
              </p:nvGrpSpPr>
              <p:grpSpPr>
                <a:xfrm>
                  <a:off x="7378243" y="3986080"/>
                  <a:ext cx="4082603" cy="418563"/>
                  <a:chOff x="7662929" y="1867437"/>
                  <a:chExt cx="4082603" cy="418563"/>
                </a:xfrm>
              </p:grpSpPr>
              <p:sp>
                <p:nvSpPr>
                  <p:cNvPr id="1064" name="矩形: 圆角 1063">
                    <a:extLst>
                      <a:ext uri="{FF2B5EF4-FFF2-40B4-BE49-F238E27FC236}">
                        <a16:creationId xmlns:a16="http://schemas.microsoft.com/office/drawing/2014/main" id="{EEA0B23A-FB46-7F7D-863A-CF6AFE2B9EAF}"/>
                      </a:ext>
                    </a:extLst>
                  </p:cNvPr>
                  <p:cNvSpPr/>
                  <p:nvPr/>
                </p:nvSpPr>
                <p:spPr>
                  <a:xfrm>
                    <a:off x="7662929" y="1867437"/>
                    <a:ext cx="4082603" cy="418563"/>
                  </a:xfrm>
                  <a:prstGeom prst="round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dirty="0"/>
                  </a:p>
                </p:txBody>
              </p:sp>
              <p:sp>
                <p:nvSpPr>
                  <p:cNvPr id="1065" name="矩形 1064">
                    <a:extLst>
                      <a:ext uri="{FF2B5EF4-FFF2-40B4-BE49-F238E27FC236}">
                        <a16:creationId xmlns:a16="http://schemas.microsoft.com/office/drawing/2014/main" id="{8668A017-1B02-3BD0-BB44-056BB15ED778}"/>
                      </a:ext>
                    </a:extLst>
                  </p:cNvPr>
                  <p:cNvSpPr/>
                  <p:nvPr/>
                </p:nvSpPr>
                <p:spPr>
                  <a:xfrm>
                    <a:off x="7796859" y="1963250"/>
                    <a:ext cx="276896" cy="1867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700" dirty="0"/>
                      <a:t>T</a:t>
                    </a:r>
                    <a:r>
                      <a:rPr lang="fr-CA" altLang="zh-CN" sz="700" baseline="-25000" dirty="0"/>
                      <a:t>1</a:t>
                    </a:r>
                  </a:p>
                </p:txBody>
              </p:sp>
              <p:sp>
                <p:nvSpPr>
                  <p:cNvPr id="1066" name="矩形 1065">
                    <a:extLst>
                      <a:ext uri="{FF2B5EF4-FFF2-40B4-BE49-F238E27FC236}">
                        <a16:creationId xmlns:a16="http://schemas.microsoft.com/office/drawing/2014/main" id="{8771B658-1340-CA78-F2BE-F6486FE0A6EE}"/>
                      </a:ext>
                    </a:extLst>
                  </p:cNvPr>
                  <p:cNvSpPr/>
                  <p:nvPr/>
                </p:nvSpPr>
                <p:spPr>
                  <a:xfrm>
                    <a:off x="10937762" y="1974760"/>
                    <a:ext cx="276896" cy="186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67" name="矩形 1066">
                    <a:extLst>
                      <a:ext uri="{FF2B5EF4-FFF2-40B4-BE49-F238E27FC236}">
                        <a16:creationId xmlns:a16="http://schemas.microsoft.com/office/drawing/2014/main" id="{E327220E-C781-9AF7-F7E3-5511B2A3C8DD}"/>
                      </a:ext>
                    </a:extLst>
                  </p:cNvPr>
                  <p:cNvSpPr/>
                  <p:nvPr/>
                </p:nvSpPr>
                <p:spPr>
                  <a:xfrm>
                    <a:off x="11322676" y="1974760"/>
                    <a:ext cx="276896" cy="186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68" name="矩形 1067">
                    <a:extLst>
                      <a:ext uri="{FF2B5EF4-FFF2-40B4-BE49-F238E27FC236}">
                        <a16:creationId xmlns:a16="http://schemas.microsoft.com/office/drawing/2014/main" id="{2D94F0E2-0A08-C752-5AD7-F91763CDFDF4}"/>
                      </a:ext>
                    </a:extLst>
                  </p:cNvPr>
                  <p:cNvSpPr/>
                  <p:nvPr/>
                </p:nvSpPr>
                <p:spPr>
                  <a:xfrm>
                    <a:off x="8207378" y="1963250"/>
                    <a:ext cx="276896" cy="1867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700" dirty="0"/>
                      <a:t>T</a:t>
                    </a:r>
                    <a:r>
                      <a:rPr lang="fr-CA" altLang="zh-CN" sz="700" baseline="-25000" dirty="0"/>
                      <a:t>2</a:t>
                    </a:r>
                  </a:p>
                </p:txBody>
              </p:sp>
              <p:sp>
                <p:nvSpPr>
                  <p:cNvPr id="1069" name="矩形 1068">
                    <a:extLst>
                      <a:ext uri="{FF2B5EF4-FFF2-40B4-BE49-F238E27FC236}">
                        <a16:creationId xmlns:a16="http://schemas.microsoft.com/office/drawing/2014/main" id="{63706A6B-B709-C26D-922B-B0CC4231A841}"/>
                      </a:ext>
                    </a:extLst>
                  </p:cNvPr>
                  <p:cNvSpPr/>
                  <p:nvPr/>
                </p:nvSpPr>
                <p:spPr>
                  <a:xfrm>
                    <a:off x="9729941" y="1974760"/>
                    <a:ext cx="276896" cy="1867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700" dirty="0"/>
                      <a:t>a1</a:t>
                    </a:r>
                  </a:p>
                </p:txBody>
              </p:sp>
              <p:sp>
                <p:nvSpPr>
                  <p:cNvPr id="1070" name="矩形 1069">
                    <a:extLst>
                      <a:ext uri="{FF2B5EF4-FFF2-40B4-BE49-F238E27FC236}">
                        <a16:creationId xmlns:a16="http://schemas.microsoft.com/office/drawing/2014/main" id="{509C93C5-63C6-DDDC-D409-81862C23F9E5}"/>
                      </a:ext>
                    </a:extLst>
                  </p:cNvPr>
                  <p:cNvSpPr/>
                  <p:nvPr/>
                </p:nvSpPr>
                <p:spPr>
                  <a:xfrm>
                    <a:off x="10123731" y="1974760"/>
                    <a:ext cx="276896" cy="1867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700" dirty="0"/>
                      <a:t>a2</a:t>
                    </a:r>
                  </a:p>
                </p:txBody>
              </p:sp>
              <p:sp>
                <p:nvSpPr>
                  <p:cNvPr id="1071" name="矩形 1070">
                    <a:extLst>
                      <a:ext uri="{FF2B5EF4-FFF2-40B4-BE49-F238E27FC236}">
                        <a16:creationId xmlns:a16="http://schemas.microsoft.com/office/drawing/2014/main" id="{A55A08CE-0424-34D4-BC21-5E983A458842}"/>
                      </a:ext>
                    </a:extLst>
                  </p:cNvPr>
                  <p:cNvSpPr/>
                  <p:nvPr/>
                </p:nvSpPr>
                <p:spPr>
                  <a:xfrm>
                    <a:off x="9319422" y="1974760"/>
                    <a:ext cx="276896" cy="186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1072" name="矩形 1071">
                  <a:extLst>
                    <a:ext uri="{FF2B5EF4-FFF2-40B4-BE49-F238E27FC236}">
                      <a16:creationId xmlns:a16="http://schemas.microsoft.com/office/drawing/2014/main" id="{E46C39FE-92BA-07EC-43F6-C267B37B9ABC}"/>
                    </a:ext>
                  </a:extLst>
                </p:cNvPr>
                <p:cNvSpPr/>
                <p:nvPr/>
              </p:nvSpPr>
              <p:spPr>
                <a:xfrm>
                  <a:off x="8316482" y="4082704"/>
                  <a:ext cx="276896" cy="1867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700" dirty="0"/>
                    <a:t>T</a:t>
                  </a:r>
                  <a:r>
                    <a:rPr lang="fr-CA" altLang="zh-CN" sz="700" baseline="-25000" dirty="0"/>
                    <a:t>3</a:t>
                  </a:r>
                </a:p>
              </p:txBody>
            </p:sp>
            <p:sp>
              <p:nvSpPr>
                <p:cNvPr id="1073" name="矩形 1072">
                  <a:extLst>
                    <a:ext uri="{FF2B5EF4-FFF2-40B4-BE49-F238E27FC236}">
                      <a16:creationId xmlns:a16="http://schemas.microsoft.com/office/drawing/2014/main" id="{DCD0F3AF-1211-A882-1FAF-08A207AF4D0E}"/>
                    </a:ext>
                  </a:extLst>
                </p:cNvPr>
                <p:cNvSpPr/>
                <p:nvPr/>
              </p:nvSpPr>
              <p:spPr>
                <a:xfrm>
                  <a:off x="10219705" y="4101318"/>
                  <a:ext cx="276896" cy="1867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700" dirty="0"/>
                    <a:t>a3</a:t>
                  </a:r>
                </a:p>
              </p:txBody>
            </p:sp>
            <p:sp>
              <p:nvSpPr>
                <p:cNvPr id="1083" name="文本框 1082">
                  <a:extLst>
                    <a:ext uri="{FF2B5EF4-FFF2-40B4-BE49-F238E27FC236}">
                      <a16:creationId xmlns:a16="http://schemas.microsoft.com/office/drawing/2014/main" id="{84114D88-EADF-4426-84C6-00D9738BA67C}"/>
                    </a:ext>
                  </a:extLst>
                </p:cNvPr>
                <p:cNvSpPr txBox="1"/>
                <p:nvPr/>
              </p:nvSpPr>
              <p:spPr>
                <a:xfrm>
                  <a:off x="8646611" y="4002109"/>
                  <a:ext cx="444321" cy="369332"/>
                </a:xfrm>
                <a:prstGeom prst="rect">
                  <a:avLst/>
                </a:prstGeom>
                <a:noFill/>
              </p:spPr>
              <p:txBody>
                <a:bodyPr wrap="square" rtlCol="0">
                  <a:spAutoFit/>
                </a:bodyPr>
                <a:lstStyle/>
                <a:p>
                  <a:r>
                    <a:rPr lang="en-US" altLang="zh-CN" dirty="0"/>
                    <a:t>…</a:t>
                  </a:r>
                  <a:endParaRPr lang="fr-CA" dirty="0"/>
                </a:p>
              </p:txBody>
            </p:sp>
          </p:grpSp>
          <p:grpSp>
            <p:nvGrpSpPr>
              <p:cNvPr id="1087" name="组合 1086">
                <a:extLst>
                  <a:ext uri="{FF2B5EF4-FFF2-40B4-BE49-F238E27FC236}">
                    <a16:creationId xmlns:a16="http://schemas.microsoft.com/office/drawing/2014/main" id="{29C9AAB4-433C-0D24-B770-16DAC7A8DC06}"/>
                  </a:ext>
                </a:extLst>
              </p:cNvPr>
              <p:cNvGrpSpPr/>
              <p:nvPr/>
            </p:nvGrpSpPr>
            <p:grpSpPr>
              <a:xfrm>
                <a:off x="7454807" y="2249547"/>
                <a:ext cx="4082603" cy="421082"/>
                <a:chOff x="7454808" y="1200171"/>
                <a:chExt cx="4082603" cy="421082"/>
              </a:xfrm>
            </p:grpSpPr>
            <p:grpSp>
              <p:nvGrpSpPr>
                <p:cNvPr id="1088" name="组合 1087">
                  <a:extLst>
                    <a:ext uri="{FF2B5EF4-FFF2-40B4-BE49-F238E27FC236}">
                      <a16:creationId xmlns:a16="http://schemas.microsoft.com/office/drawing/2014/main" id="{4025C2B0-65FA-BC2B-FA4E-271EAB416CCA}"/>
                    </a:ext>
                  </a:extLst>
                </p:cNvPr>
                <p:cNvGrpSpPr/>
                <p:nvPr/>
              </p:nvGrpSpPr>
              <p:grpSpPr>
                <a:xfrm>
                  <a:off x="7454808" y="1200171"/>
                  <a:ext cx="4082603" cy="418563"/>
                  <a:chOff x="7662929" y="1867437"/>
                  <a:chExt cx="4082603" cy="418563"/>
                </a:xfrm>
              </p:grpSpPr>
              <p:sp>
                <p:nvSpPr>
                  <p:cNvPr id="1091" name="矩形: 圆角 1090">
                    <a:extLst>
                      <a:ext uri="{FF2B5EF4-FFF2-40B4-BE49-F238E27FC236}">
                        <a16:creationId xmlns:a16="http://schemas.microsoft.com/office/drawing/2014/main" id="{3257AD40-1453-75D7-C04C-23B8C9E96BAC}"/>
                      </a:ext>
                    </a:extLst>
                  </p:cNvPr>
                  <p:cNvSpPr/>
                  <p:nvPr/>
                </p:nvSpPr>
                <p:spPr>
                  <a:xfrm>
                    <a:off x="7662929" y="1867437"/>
                    <a:ext cx="4082603" cy="418563"/>
                  </a:xfrm>
                  <a:prstGeom prst="round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dirty="0"/>
                  </a:p>
                </p:txBody>
              </p:sp>
              <p:sp>
                <p:nvSpPr>
                  <p:cNvPr id="1092" name="矩形 1091">
                    <a:extLst>
                      <a:ext uri="{FF2B5EF4-FFF2-40B4-BE49-F238E27FC236}">
                        <a16:creationId xmlns:a16="http://schemas.microsoft.com/office/drawing/2014/main" id="{8F480B73-7BD7-AB27-824F-FA3ED1543BCF}"/>
                      </a:ext>
                    </a:extLst>
                  </p:cNvPr>
                  <p:cNvSpPr/>
                  <p:nvPr/>
                </p:nvSpPr>
                <p:spPr>
                  <a:xfrm>
                    <a:off x="7796859" y="1963250"/>
                    <a:ext cx="276896" cy="1867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700" dirty="0"/>
                      <a:t>T</a:t>
                    </a:r>
                    <a:r>
                      <a:rPr lang="fr-CA" sz="700" baseline="-25000" dirty="0"/>
                      <a:t>1</a:t>
                    </a:r>
                  </a:p>
                </p:txBody>
              </p:sp>
              <p:sp>
                <p:nvSpPr>
                  <p:cNvPr id="1093" name="矩形 1092">
                    <a:extLst>
                      <a:ext uri="{FF2B5EF4-FFF2-40B4-BE49-F238E27FC236}">
                        <a16:creationId xmlns:a16="http://schemas.microsoft.com/office/drawing/2014/main" id="{1CB75011-5362-1370-DDF9-9B18DB70EBB2}"/>
                      </a:ext>
                    </a:extLst>
                  </p:cNvPr>
                  <p:cNvSpPr/>
                  <p:nvPr/>
                </p:nvSpPr>
                <p:spPr>
                  <a:xfrm>
                    <a:off x="10937762" y="1974760"/>
                    <a:ext cx="276896" cy="186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94" name="矩形 1093">
                    <a:extLst>
                      <a:ext uri="{FF2B5EF4-FFF2-40B4-BE49-F238E27FC236}">
                        <a16:creationId xmlns:a16="http://schemas.microsoft.com/office/drawing/2014/main" id="{865A16DF-AD1F-9FB0-84B6-CAE7145A5DAB}"/>
                      </a:ext>
                    </a:extLst>
                  </p:cNvPr>
                  <p:cNvSpPr/>
                  <p:nvPr/>
                </p:nvSpPr>
                <p:spPr>
                  <a:xfrm>
                    <a:off x="11322676" y="1974760"/>
                    <a:ext cx="276896" cy="186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95" name="矩形 1094">
                    <a:extLst>
                      <a:ext uri="{FF2B5EF4-FFF2-40B4-BE49-F238E27FC236}">
                        <a16:creationId xmlns:a16="http://schemas.microsoft.com/office/drawing/2014/main" id="{26D9A2F6-4955-48DA-E1F6-6C6813ABEE0F}"/>
                      </a:ext>
                    </a:extLst>
                  </p:cNvPr>
                  <p:cNvSpPr/>
                  <p:nvPr/>
                </p:nvSpPr>
                <p:spPr>
                  <a:xfrm>
                    <a:off x="8207378" y="1963250"/>
                    <a:ext cx="276896" cy="1867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700" dirty="0"/>
                      <a:t>T</a:t>
                    </a:r>
                    <a:r>
                      <a:rPr lang="fr-CA" altLang="zh-CN" sz="700" baseline="-25000" dirty="0"/>
                      <a:t>2</a:t>
                    </a:r>
                  </a:p>
                </p:txBody>
              </p:sp>
              <p:sp>
                <p:nvSpPr>
                  <p:cNvPr id="1096" name="矩形 1095">
                    <a:extLst>
                      <a:ext uri="{FF2B5EF4-FFF2-40B4-BE49-F238E27FC236}">
                        <a16:creationId xmlns:a16="http://schemas.microsoft.com/office/drawing/2014/main" id="{40291439-2E05-836C-0994-12F28906C9CB}"/>
                      </a:ext>
                    </a:extLst>
                  </p:cNvPr>
                  <p:cNvSpPr/>
                  <p:nvPr/>
                </p:nvSpPr>
                <p:spPr>
                  <a:xfrm>
                    <a:off x="9729941" y="1974760"/>
                    <a:ext cx="276896" cy="1867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700" dirty="0"/>
                      <a:t>a1</a:t>
                    </a:r>
                  </a:p>
                </p:txBody>
              </p:sp>
              <p:sp>
                <p:nvSpPr>
                  <p:cNvPr id="1097" name="矩形 1096">
                    <a:extLst>
                      <a:ext uri="{FF2B5EF4-FFF2-40B4-BE49-F238E27FC236}">
                        <a16:creationId xmlns:a16="http://schemas.microsoft.com/office/drawing/2014/main" id="{F5A09768-5E67-B45F-9335-5D862D0ED09A}"/>
                      </a:ext>
                    </a:extLst>
                  </p:cNvPr>
                  <p:cNvSpPr/>
                  <p:nvPr/>
                </p:nvSpPr>
                <p:spPr>
                  <a:xfrm>
                    <a:off x="10123731" y="1974760"/>
                    <a:ext cx="276896" cy="1867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700" dirty="0"/>
                      <a:t>a2</a:t>
                    </a:r>
                  </a:p>
                </p:txBody>
              </p:sp>
              <p:sp>
                <p:nvSpPr>
                  <p:cNvPr id="1098" name="矩形 1097">
                    <a:extLst>
                      <a:ext uri="{FF2B5EF4-FFF2-40B4-BE49-F238E27FC236}">
                        <a16:creationId xmlns:a16="http://schemas.microsoft.com/office/drawing/2014/main" id="{ACD7829B-0F1F-E67A-A172-2BBB9BA82F46}"/>
                      </a:ext>
                    </a:extLst>
                  </p:cNvPr>
                  <p:cNvSpPr/>
                  <p:nvPr/>
                </p:nvSpPr>
                <p:spPr>
                  <a:xfrm>
                    <a:off x="9319422" y="1974760"/>
                    <a:ext cx="276896" cy="186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1089" name="文本框 1088">
                  <a:extLst>
                    <a:ext uri="{FF2B5EF4-FFF2-40B4-BE49-F238E27FC236}">
                      <a16:creationId xmlns:a16="http://schemas.microsoft.com/office/drawing/2014/main" id="{7CAFD0B7-CB7E-6CC8-F237-60CEDB244ADE}"/>
                    </a:ext>
                  </a:extLst>
                </p:cNvPr>
                <p:cNvSpPr txBox="1"/>
                <p:nvPr/>
              </p:nvSpPr>
              <p:spPr>
                <a:xfrm>
                  <a:off x="8513511" y="1249401"/>
                  <a:ext cx="444321" cy="369332"/>
                </a:xfrm>
                <a:prstGeom prst="rect">
                  <a:avLst/>
                </a:prstGeom>
                <a:noFill/>
              </p:spPr>
              <p:txBody>
                <a:bodyPr wrap="square" rtlCol="0">
                  <a:spAutoFit/>
                </a:bodyPr>
                <a:lstStyle/>
                <a:p>
                  <a:r>
                    <a:rPr lang="en-US" altLang="zh-CN" dirty="0"/>
                    <a:t>…</a:t>
                  </a:r>
                  <a:endParaRPr lang="fr-CA" dirty="0"/>
                </a:p>
              </p:txBody>
            </p:sp>
            <p:sp>
              <p:nvSpPr>
                <p:cNvPr id="1090" name="文本框 1089">
                  <a:extLst>
                    <a:ext uri="{FF2B5EF4-FFF2-40B4-BE49-F238E27FC236}">
                      <a16:creationId xmlns:a16="http://schemas.microsoft.com/office/drawing/2014/main" id="{17FCD39F-1196-54D0-4710-B268869EF10E}"/>
                    </a:ext>
                  </a:extLst>
                </p:cNvPr>
                <p:cNvSpPr txBox="1"/>
                <p:nvPr/>
              </p:nvSpPr>
              <p:spPr>
                <a:xfrm>
                  <a:off x="10300524" y="1251920"/>
                  <a:ext cx="444321" cy="369333"/>
                </a:xfrm>
                <a:prstGeom prst="rect">
                  <a:avLst/>
                </a:prstGeom>
                <a:noFill/>
              </p:spPr>
              <p:txBody>
                <a:bodyPr wrap="square" rtlCol="0">
                  <a:spAutoFit/>
                </a:bodyPr>
                <a:lstStyle/>
                <a:p>
                  <a:r>
                    <a:rPr lang="en-US" altLang="zh-CN" dirty="0"/>
                    <a:t>…</a:t>
                  </a:r>
                  <a:endParaRPr lang="fr-CA" dirty="0"/>
                </a:p>
              </p:txBody>
            </p:sp>
          </p:grpSp>
          <p:sp>
            <p:nvSpPr>
              <p:cNvPr id="1099" name="矩形 1098">
                <a:extLst>
                  <a:ext uri="{FF2B5EF4-FFF2-40B4-BE49-F238E27FC236}">
                    <a16:creationId xmlns:a16="http://schemas.microsoft.com/office/drawing/2014/main" id="{34D26DF2-93AA-ACCA-AFAC-C8CBB42846C1}"/>
                  </a:ext>
                </a:extLst>
              </p:cNvPr>
              <p:cNvSpPr/>
              <p:nvPr/>
            </p:nvSpPr>
            <p:spPr>
              <a:xfrm>
                <a:off x="7328079" y="2028353"/>
                <a:ext cx="4327301" cy="21281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00" name="文本框 1099">
                <a:extLst>
                  <a:ext uri="{FF2B5EF4-FFF2-40B4-BE49-F238E27FC236}">
                    <a16:creationId xmlns:a16="http://schemas.microsoft.com/office/drawing/2014/main" id="{2775944E-38DB-B9B6-5C40-3E743DAEC9FE}"/>
                  </a:ext>
                </a:extLst>
              </p:cNvPr>
              <p:cNvSpPr txBox="1"/>
              <p:nvPr/>
            </p:nvSpPr>
            <p:spPr>
              <a:xfrm rot="5400000">
                <a:off x="9299658" y="2887442"/>
                <a:ext cx="444321" cy="369331"/>
              </a:xfrm>
              <a:prstGeom prst="rect">
                <a:avLst/>
              </a:prstGeom>
              <a:noFill/>
            </p:spPr>
            <p:txBody>
              <a:bodyPr wrap="square" rtlCol="0">
                <a:spAutoFit/>
              </a:bodyPr>
              <a:lstStyle/>
              <a:p>
                <a:r>
                  <a:rPr lang="en-US" altLang="zh-CN" dirty="0"/>
                  <a:t>…</a:t>
                </a:r>
                <a:endParaRPr lang="fr-CA" dirty="0"/>
              </a:p>
            </p:txBody>
          </p:sp>
        </p:grpSp>
      </p:grpSp>
      <p:sp>
        <p:nvSpPr>
          <p:cNvPr id="34" name="标题 33">
            <a:extLst>
              <a:ext uri="{FF2B5EF4-FFF2-40B4-BE49-F238E27FC236}">
                <a16:creationId xmlns:a16="http://schemas.microsoft.com/office/drawing/2014/main" id="{5F611E86-0FB1-3AFA-3BB7-7008058BF669}"/>
              </a:ext>
            </a:extLst>
          </p:cNvPr>
          <p:cNvSpPr>
            <a:spLocks noGrp="1"/>
          </p:cNvSpPr>
          <p:nvPr>
            <p:ph type="title"/>
          </p:nvPr>
        </p:nvSpPr>
        <p:spPr/>
        <p:txBody>
          <a:bodyPr/>
          <a:lstStyle/>
          <a:p>
            <a:r>
              <a:rPr lang="en-US" dirty="0"/>
              <a:t>Preprocessing</a:t>
            </a:r>
            <a:endParaRPr lang="fr-CA" dirty="0"/>
          </a:p>
        </p:txBody>
      </p:sp>
      <p:pic>
        <p:nvPicPr>
          <p:cNvPr id="1107" name="图片 1106">
            <a:extLst>
              <a:ext uri="{FF2B5EF4-FFF2-40B4-BE49-F238E27FC236}">
                <a16:creationId xmlns:a16="http://schemas.microsoft.com/office/drawing/2014/main" id="{D1D938F3-9E38-64F0-677D-3710EAC714B9}"/>
              </a:ext>
            </a:extLst>
          </p:cNvPr>
          <p:cNvPicPr>
            <a:picLocks noChangeAspect="1"/>
          </p:cNvPicPr>
          <p:nvPr/>
        </p:nvPicPr>
        <p:blipFill rotWithShape="1">
          <a:blip r:embed="rId6"/>
          <a:srcRect l="5076"/>
          <a:stretch/>
        </p:blipFill>
        <p:spPr>
          <a:xfrm>
            <a:off x="112157" y="2914855"/>
            <a:ext cx="2899077" cy="1670774"/>
          </a:xfrm>
          <a:prstGeom prst="rect">
            <a:avLst/>
          </a:prstGeom>
        </p:spPr>
      </p:pic>
      <p:sp>
        <p:nvSpPr>
          <p:cNvPr id="36" name="灯片编号占位符 35">
            <a:extLst>
              <a:ext uri="{FF2B5EF4-FFF2-40B4-BE49-F238E27FC236}">
                <a16:creationId xmlns:a16="http://schemas.microsoft.com/office/drawing/2014/main" id="{020A7885-F339-C7CC-14CB-B8E26B324BEB}"/>
              </a:ext>
            </a:extLst>
          </p:cNvPr>
          <p:cNvSpPr>
            <a:spLocks noGrp="1"/>
          </p:cNvSpPr>
          <p:nvPr>
            <p:ph type="sldNum" sz="quarter" idx="12"/>
          </p:nvPr>
        </p:nvSpPr>
        <p:spPr/>
        <p:txBody>
          <a:bodyPr/>
          <a:lstStyle/>
          <a:p>
            <a:fld id="{8B761FE0-AA87-4AE6-AED3-514C8F1D44C3}" type="slidenum">
              <a:rPr lang="fr-CA" smtClean="0"/>
              <a:t>9</a:t>
            </a:fld>
            <a:endParaRPr lang="fr-CA"/>
          </a:p>
        </p:txBody>
      </p:sp>
      <p:sp>
        <p:nvSpPr>
          <p:cNvPr id="37" name="文本框 36">
            <a:extLst>
              <a:ext uri="{FF2B5EF4-FFF2-40B4-BE49-F238E27FC236}">
                <a16:creationId xmlns:a16="http://schemas.microsoft.com/office/drawing/2014/main" id="{7CC42462-8CB5-558F-DE77-84FBBC7490BA}"/>
              </a:ext>
            </a:extLst>
          </p:cNvPr>
          <p:cNvSpPr txBox="1"/>
          <p:nvPr/>
        </p:nvSpPr>
        <p:spPr>
          <a:xfrm>
            <a:off x="-16326" y="2072220"/>
            <a:ext cx="4049098" cy="400110"/>
          </a:xfrm>
          <a:prstGeom prst="rect">
            <a:avLst/>
          </a:prstGeom>
          <a:noFill/>
        </p:spPr>
        <p:txBody>
          <a:bodyPr wrap="square" rtlCol="0">
            <a:spAutoFit/>
          </a:bodyPr>
          <a:lstStyle/>
          <a:p>
            <a:r>
              <a:rPr lang="en-US" sz="2000" dirty="0"/>
              <a:t>Merge all fingerprints in the database.</a:t>
            </a:r>
            <a:endParaRPr lang="fr-CA" sz="2000" dirty="0"/>
          </a:p>
        </p:txBody>
      </p:sp>
    </p:spTree>
    <p:extLst>
      <p:ext uri="{BB962C8B-B14F-4D97-AF65-F5344CB8AC3E}">
        <p14:creationId xmlns:p14="http://schemas.microsoft.com/office/powerpoint/2010/main" val="38953849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等线 Light"/>
        <a:cs typeface=""/>
      </a:majorFont>
      <a:minorFont>
        <a:latin typeface="Times New Roma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2807</TotalTime>
  <Words>1754</Words>
  <Application>Microsoft Office PowerPoint</Application>
  <PresentationFormat>宽屏</PresentationFormat>
  <Paragraphs>259</Paragraphs>
  <Slides>28</Slides>
  <Notes>17</Notes>
  <HiddenSlides>3</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NimbusRomNo9L-Regu</vt:lpstr>
      <vt:lpstr>TimesNewRomanPSMT-Identity-H</vt:lpstr>
      <vt:lpstr>等线</vt:lpstr>
      <vt:lpstr>等线 Light</vt:lpstr>
      <vt:lpstr>Arial</vt:lpstr>
      <vt:lpstr>Edwardian Script ITC</vt:lpstr>
      <vt:lpstr>Times New Roman</vt:lpstr>
      <vt:lpstr>Office 主题​​</vt:lpstr>
      <vt:lpstr>PowerPoint 演示文稿</vt:lpstr>
      <vt:lpstr>Outline</vt:lpstr>
      <vt:lpstr>Introduction</vt:lpstr>
      <vt:lpstr>Introduction</vt:lpstr>
      <vt:lpstr>Localization methods</vt:lpstr>
      <vt:lpstr>Simulation</vt:lpstr>
      <vt:lpstr>PowerPoint 演示文稿</vt:lpstr>
      <vt:lpstr>Fingerprint measurements</vt:lpstr>
      <vt:lpstr>Preprocessing</vt:lpstr>
      <vt:lpstr>Data overview</vt:lpstr>
      <vt:lpstr>Simulation map</vt:lpstr>
      <vt:lpstr>Problem formulation</vt:lpstr>
      <vt:lpstr>Localization with ensemble method</vt:lpstr>
      <vt:lpstr>Transfer scenarios</vt:lpstr>
      <vt:lpstr>Testing on target data</vt:lpstr>
      <vt:lpstr>Transfer scenario</vt:lpstr>
      <vt:lpstr>Transfer scenario</vt:lpstr>
      <vt:lpstr>Experiment</vt:lpstr>
      <vt:lpstr>PowerPoint 演示文稿</vt:lpstr>
      <vt:lpstr>Experiment with supplemented data</vt:lpstr>
      <vt:lpstr>Experiment on data source comparison</vt:lpstr>
      <vt:lpstr>Conclusion</vt:lpstr>
      <vt:lpstr>Perspective</vt:lpstr>
      <vt:lpstr>Reference</vt:lpstr>
      <vt:lpstr>PowerPoint 演示文稿</vt:lpstr>
      <vt:lpstr>Transfer scenarios</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yukun</dc:creator>
  <cp:lastModifiedBy>liu yukun</cp:lastModifiedBy>
  <cp:revision>362</cp:revision>
  <dcterms:created xsi:type="dcterms:W3CDTF">2022-11-21T11:30:49Z</dcterms:created>
  <dcterms:modified xsi:type="dcterms:W3CDTF">2022-11-24T13:20:56Z</dcterms:modified>
</cp:coreProperties>
</file>